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5"/>
  </p:notesMasterIdLst>
  <p:sldIdLst>
    <p:sldId id="256" r:id="rId5"/>
    <p:sldId id="271" r:id="rId6"/>
    <p:sldId id="257" r:id="rId7"/>
    <p:sldId id="258" r:id="rId8"/>
    <p:sldId id="259" r:id="rId9"/>
    <p:sldId id="289" r:id="rId10"/>
    <p:sldId id="278" r:id="rId11"/>
    <p:sldId id="290" r:id="rId12"/>
    <p:sldId id="291" r:id="rId13"/>
    <p:sldId id="292" r:id="rId14"/>
    <p:sldId id="293" r:id="rId15"/>
    <p:sldId id="294" r:id="rId16"/>
    <p:sldId id="288" r:id="rId17"/>
    <p:sldId id="299" r:id="rId18"/>
    <p:sldId id="296" r:id="rId19"/>
    <p:sldId id="297" r:id="rId20"/>
    <p:sldId id="298" r:id="rId21"/>
    <p:sldId id="295" r:id="rId22"/>
    <p:sldId id="261" r:id="rId23"/>
    <p:sldId id="264" r:id="rId24"/>
    <p:sldId id="286" r:id="rId25"/>
    <p:sldId id="287" r:id="rId26"/>
    <p:sldId id="300" r:id="rId27"/>
    <p:sldId id="282" r:id="rId28"/>
    <p:sldId id="280" r:id="rId29"/>
    <p:sldId id="281" r:id="rId30"/>
    <p:sldId id="283" r:id="rId31"/>
    <p:sldId id="267" r:id="rId32"/>
    <p:sldId id="301" r:id="rId33"/>
    <p:sldId id="27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18"/>
  </p:normalViewPr>
  <p:slideViewPr>
    <p:cSldViewPr snapToGrid="0">
      <p:cViewPr varScale="1">
        <p:scale>
          <a:sx n="82" d="100"/>
          <a:sy n="82" d="100"/>
        </p:scale>
        <p:origin x="720" y="72"/>
      </p:cViewPr>
      <p:guideLst>
        <p:guide orient="horz" pos="2160"/>
        <p:guide pos="3840"/>
      </p:guideLst>
    </p:cSldViewPr>
  </p:slideViewPr>
  <p:notesTextViewPr>
    <p:cViewPr>
      <p:scale>
        <a:sx n="1" d="1"/>
        <a:sy n="1" d="1"/>
      </p:scale>
      <p:origin x="0" y="0"/>
    </p:cViewPr>
  </p:notesTextViewPr>
  <p:sorterViewPr>
    <p:cViewPr>
      <p:scale>
        <a:sx n="126" d="100"/>
        <a:sy n="12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05/8/layout/hList7" loCatId="list" qsTypeId="urn:microsoft.com/office/officeart/2005/8/quickstyle/simple1" qsCatId="simple" csTypeId="urn:microsoft.com/office/officeart/2005/8/colors/colorful1" csCatId="colorful" phldr="1"/>
      <dgm:spPr/>
      <dgm:t>
        <a:bodyPr/>
        <a:lstStyle/>
        <a:p>
          <a:endParaRPr lang="en-US"/>
        </a:p>
      </dgm:t>
    </dgm:pt>
    <dgm:pt modelId="{73D947E0-108F-4D20-A71E-3CF329F97212}">
      <dgm:prSet phldr="0"/>
      <dgm:spPr>
        <a:solidFill>
          <a:schemeClr val="accent1"/>
        </a:solidFill>
        <a:ln>
          <a:noFill/>
        </a:ln>
      </dgm:spPr>
      <dgm:t>
        <a:bodyPr/>
        <a:lstStyle/>
        <a:p>
          <a:pPr marL="0" algn="ctr" rtl="0">
            <a:buNone/>
          </a:pPr>
          <a:r>
            <a:rPr lang="en-IN" sz="2000" dirty="0">
              <a:latin typeface="Tenorite" pitchFamily="2" charset="0"/>
            </a:rPr>
            <a:t>HOMEPAGE USER INTERFACE</a:t>
          </a:r>
          <a:endParaRPr lang="en-US" sz="2000" dirty="0">
            <a:latin typeface="Tenorite" pitchFamily="2" charset="0"/>
          </a:endParaRPr>
        </a:p>
      </dgm:t>
    </dgm:pt>
    <dgm:pt modelId="{9D249532-A24D-4D8F-848A-9F42F2E486C9}" type="parTrans" cxnId="{A0077D09-C12C-46D0-8DF7-194B6911362A}">
      <dgm:prSet/>
      <dgm:spPr/>
      <dgm:t>
        <a:bodyPr/>
        <a:lstStyle/>
        <a:p>
          <a:endParaRPr lang="en-US">
            <a:latin typeface="Tenorite" pitchFamily="2" charset="0"/>
          </a:endParaRPr>
        </a:p>
      </dgm:t>
    </dgm:pt>
    <dgm:pt modelId="{AE813459-65AB-4FA9-B717-330DDA6DFA4E}" type="sibTrans" cxnId="{A0077D09-C12C-46D0-8DF7-194B6911362A}">
      <dgm:prSet/>
      <dgm:spPr/>
      <dgm:t>
        <a:bodyPr/>
        <a:lstStyle/>
        <a:p>
          <a:endParaRPr lang="en-US">
            <a:latin typeface="Tenorite" pitchFamily="2" charset="0"/>
          </a:endParaRPr>
        </a:p>
      </dgm:t>
    </dgm:pt>
    <dgm:pt modelId="{B1AFA1AF-0FF8-45B3-A6D0-0E255A2F637D}">
      <dgm:prSet phldr="0"/>
      <dgm:spPr>
        <a:solidFill>
          <a:schemeClr val="accent1"/>
        </a:solidFill>
        <a:ln>
          <a:noFill/>
        </a:ln>
      </dgm:spPr>
      <dgm:t>
        <a:bodyPr/>
        <a:lstStyle/>
        <a:p>
          <a:pPr marL="0" algn="ctr">
            <a:buNone/>
          </a:pPr>
          <a:r>
            <a:rPr lang="en-US" sz="2000" dirty="0">
              <a:latin typeface="Tenorite" pitchFamily="2" charset="0"/>
            </a:rPr>
            <a:t>DATA INPUT</a:t>
          </a:r>
        </a:p>
      </dgm:t>
    </dgm:pt>
    <dgm:pt modelId="{10C68AF5-481C-45AA-A216-8BBBB04515B9}" type="parTrans" cxnId="{F28D7702-2FC3-49BD-BB13-C989E5EE622A}">
      <dgm:prSet/>
      <dgm:spPr/>
      <dgm:t>
        <a:bodyPr/>
        <a:lstStyle/>
        <a:p>
          <a:endParaRPr lang="en-US">
            <a:latin typeface="Tenorite" pitchFamily="2" charset="0"/>
          </a:endParaRPr>
        </a:p>
      </dgm:t>
    </dgm:pt>
    <dgm:pt modelId="{88649F7A-400B-4056-965D-C9AC0B3AD942}" type="sibTrans" cxnId="{F28D7702-2FC3-49BD-BB13-C989E5EE622A}">
      <dgm:prSet/>
      <dgm:spPr/>
      <dgm:t>
        <a:bodyPr/>
        <a:lstStyle/>
        <a:p>
          <a:endParaRPr lang="en-US">
            <a:latin typeface="Tenorite" pitchFamily="2" charset="0"/>
          </a:endParaRPr>
        </a:p>
      </dgm:t>
    </dgm:pt>
    <dgm:pt modelId="{E9682B4F-0217-4B50-923E-C104AA24290F}">
      <dgm:prSet phldr="0"/>
      <dgm:spPr>
        <a:solidFill>
          <a:schemeClr val="accent1"/>
        </a:solidFill>
        <a:ln>
          <a:noFill/>
        </a:ln>
      </dgm:spPr>
      <dgm:t>
        <a:bodyPr/>
        <a:lstStyle/>
        <a:p>
          <a:pPr marL="0" algn="ctr">
            <a:buNone/>
          </a:pPr>
          <a:r>
            <a:rPr lang="en-IN" sz="2000" dirty="0">
              <a:latin typeface="Tenorite" pitchFamily="2" charset="0"/>
            </a:rPr>
            <a:t>DATA PROCESSING USING FLASK</a:t>
          </a:r>
          <a:endParaRPr lang="en-US" sz="2000" dirty="0">
            <a:latin typeface="Tenorite" pitchFamily="2" charset="0"/>
          </a:endParaRPr>
        </a:p>
      </dgm:t>
    </dgm:pt>
    <dgm:pt modelId="{E0F6C4AF-9BBB-4698-91D7-F9AE3EACBD5D}" type="parTrans" cxnId="{6C23D0C9-74B2-4C8B-AB2F-A03B3B0EBE56}">
      <dgm:prSet/>
      <dgm:spPr/>
      <dgm:t>
        <a:bodyPr/>
        <a:lstStyle/>
        <a:p>
          <a:endParaRPr lang="en-US">
            <a:latin typeface="Tenorite" pitchFamily="2" charset="0"/>
          </a:endParaRPr>
        </a:p>
      </dgm:t>
    </dgm:pt>
    <dgm:pt modelId="{B8632E42-D7EB-4C31-877E-6F1B2801851A}" type="sibTrans" cxnId="{6C23D0C9-74B2-4C8B-AB2F-A03B3B0EBE56}">
      <dgm:prSet/>
      <dgm:spPr/>
      <dgm:t>
        <a:bodyPr/>
        <a:lstStyle/>
        <a:p>
          <a:endParaRPr lang="en-US">
            <a:latin typeface="Tenorite" pitchFamily="2" charset="0"/>
          </a:endParaRPr>
        </a:p>
      </dgm:t>
    </dgm:pt>
    <dgm:pt modelId="{A2322D3A-7AC2-4C5C-9D7E-EAB2313D47D4}">
      <dgm:prSet phldr="0"/>
      <dgm:spPr>
        <a:solidFill>
          <a:schemeClr val="accent1"/>
        </a:solidFill>
        <a:ln>
          <a:noFill/>
        </a:ln>
      </dgm:spPr>
      <dgm:t>
        <a:bodyPr/>
        <a:lstStyle/>
        <a:p>
          <a:pPr marL="0" algn="ctr"/>
          <a:r>
            <a:rPr lang="en-IN" sz="2000" dirty="0">
              <a:latin typeface="Tenorite" pitchFamily="2" charset="0"/>
            </a:rPr>
            <a:t>OUTPUT DISPLAYED ON WEBSITE</a:t>
          </a:r>
          <a:endParaRPr lang="en-US" sz="2000" dirty="0">
            <a:latin typeface="Tenorite" pitchFamily="2" charset="0"/>
          </a:endParaRPr>
        </a:p>
      </dgm:t>
    </dgm:pt>
    <dgm:pt modelId="{4A8C15D4-B36F-4764-B4FF-F2AF790D3E17}" type="parTrans" cxnId="{179FAFCF-F878-464E-A8A6-1185EFA0E380}">
      <dgm:prSet/>
      <dgm:spPr/>
      <dgm:t>
        <a:bodyPr/>
        <a:lstStyle/>
        <a:p>
          <a:endParaRPr lang="en-US">
            <a:latin typeface="Tenorite" pitchFamily="2" charset="0"/>
          </a:endParaRPr>
        </a:p>
      </dgm:t>
    </dgm:pt>
    <dgm:pt modelId="{84DE1C3A-3FC7-4DB3-88ED-33F65A71557A}" type="sibTrans" cxnId="{179FAFCF-F878-464E-A8A6-1185EFA0E380}">
      <dgm:prSet/>
      <dgm:spPr/>
      <dgm:t>
        <a:bodyPr/>
        <a:lstStyle/>
        <a:p>
          <a:endParaRPr lang="en-US">
            <a:latin typeface="Tenorite" pitchFamily="2" charset="0"/>
          </a:endParaRPr>
        </a:p>
      </dgm:t>
    </dgm:pt>
    <dgm:pt modelId="{4F85505A-81B6-4FDA-A144-900B71DAD946}">
      <dgm:prSet phldr="0"/>
      <dgm:spPr>
        <a:solidFill>
          <a:schemeClr val="accent1"/>
        </a:solidFill>
        <a:ln>
          <a:noFill/>
        </a:ln>
      </dgm:spPr>
      <dgm:t>
        <a:bodyPr/>
        <a:lstStyle/>
        <a:p>
          <a:pPr marL="0" algn="ctr">
            <a:buNone/>
          </a:pPr>
          <a:r>
            <a:rPr lang="en-US" sz="2000" dirty="0">
              <a:latin typeface="Tenorite" pitchFamily="2" charset="0"/>
            </a:rPr>
            <a:t>OUTPUT GENERATED USING ML ALGORITHMS</a:t>
          </a:r>
        </a:p>
      </dgm:t>
    </dgm:pt>
    <dgm:pt modelId="{D9A96E25-7BBE-4DDD-8DDE-B4970D4340A8}" type="parTrans" cxnId="{2D633B56-E147-4EFC-B9EE-6C0413F329B0}">
      <dgm:prSet/>
      <dgm:spPr/>
      <dgm:t>
        <a:bodyPr/>
        <a:lstStyle/>
        <a:p>
          <a:endParaRPr lang="en-US">
            <a:latin typeface="Tenorite" pitchFamily="2" charset="0"/>
          </a:endParaRPr>
        </a:p>
      </dgm:t>
    </dgm:pt>
    <dgm:pt modelId="{68F74A88-49DC-44B1-BC0D-220A7B97601C}" type="sibTrans" cxnId="{2D633B56-E147-4EFC-B9EE-6C0413F329B0}">
      <dgm:prSet/>
      <dgm:spPr/>
      <dgm:t>
        <a:bodyPr/>
        <a:lstStyle/>
        <a:p>
          <a:endParaRPr lang="en-US">
            <a:latin typeface="Tenorite" pitchFamily="2" charset="0"/>
          </a:endParaRPr>
        </a:p>
      </dgm:t>
    </dgm:pt>
    <dgm:pt modelId="{A34AE8AA-FDF7-FA40-BADC-6B62C2B1DE88}" type="pres">
      <dgm:prSet presAssocID="{0DD8915E-DC14-41D6-9BB5-F49E1C265163}" presName="Name0" presStyleCnt="0">
        <dgm:presLayoutVars>
          <dgm:dir/>
          <dgm:resizeHandles val="exact"/>
        </dgm:presLayoutVars>
      </dgm:prSet>
      <dgm:spPr/>
    </dgm:pt>
    <dgm:pt modelId="{2107607C-A87A-3347-81F6-106C527DBD58}" type="pres">
      <dgm:prSet presAssocID="{0DD8915E-DC14-41D6-9BB5-F49E1C265163}" presName="fgShape" presStyleLbl="fgShp" presStyleIdx="0" presStyleCnt="1" custLinFactNeighborX="140" custLinFactNeighborY="-19001"/>
      <dgm:spPr>
        <a:solidFill>
          <a:schemeClr val="accent2">
            <a:tint val="40000"/>
            <a:hueOff val="0"/>
            <a:satOff val="0"/>
            <a:lumOff val="0"/>
            <a:alpha val="0"/>
          </a:schemeClr>
        </a:solidFill>
        <a:ln>
          <a:noFill/>
        </a:ln>
      </dgm:spPr>
    </dgm:pt>
    <dgm:pt modelId="{0955960D-7F7D-E54C-8843-B1DBEEBFB364}" type="pres">
      <dgm:prSet presAssocID="{0DD8915E-DC14-41D6-9BB5-F49E1C265163}" presName="linComp" presStyleCnt="0"/>
      <dgm:spPr/>
    </dgm:pt>
    <dgm:pt modelId="{81155D12-3CC8-3D49-B0F3-3C84AC48510A}" type="pres">
      <dgm:prSet presAssocID="{73D947E0-108F-4D20-A71E-3CF329F97212}" presName="compNode" presStyleCnt="0"/>
      <dgm:spPr/>
    </dgm:pt>
    <dgm:pt modelId="{8F8B275D-8553-0846-A316-484B7B291C97}" type="pres">
      <dgm:prSet presAssocID="{73D947E0-108F-4D20-A71E-3CF329F97212}" presName="bkgdShape" presStyleLbl="node1" presStyleIdx="0" presStyleCnt="5" custLinFactNeighborX="-757"/>
      <dgm:spPr>
        <a:prstGeom prst="rect">
          <a:avLst/>
        </a:prstGeom>
      </dgm:spPr>
    </dgm:pt>
    <dgm:pt modelId="{7DA281F5-0265-2048-A63A-727E19796F79}" type="pres">
      <dgm:prSet presAssocID="{73D947E0-108F-4D20-A71E-3CF329F97212}" presName="nodeTx" presStyleLbl="node1" presStyleIdx="0" presStyleCnt="5">
        <dgm:presLayoutVars>
          <dgm:bulletEnabled val="1"/>
        </dgm:presLayoutVars>
      </dgm:prSet>
      <dgm:spPr/>
    </dgm:pt>
    <dgm:pt modelId="{79A13FEB-C61A-0346-824D-E0457CC5B4C9}" type="pres">
      <dgm:prSet presAssocID="{73D947E0-108F-4D20-A71E-3CF329F97212}" presName="invisiNode" presStyleLbl="node1" presStyleIdx="0" presStyleCnt="5"/>
      <dgm:spPr/>
    </dgm:pt>
    <dgm:pt modelId="{A126BA88-D0F9-AF4A-A7BA-0638E32B45F8}" type="pres">
      <dgm:prSet presAssocID="{73D947E0-108F-4D20-A71E-3CF329F97212}" presName="imagNode" presStyleLbl="fgImgPlace1" presStyleIdx="0" presStyleCnt="5" custScaleX="63106" custScaleY="63106"/>
      <dgm:spPr>
        <a:solidFill>
          <a:schemeClr val="accent1">
            <a:lumMod val="60000"/>
            <a:lumOff val="40000"/>
          </a:schemeClr>
        </a:solidFill>
        <a:ln>
          <a:noFill/>
        </a:ln>
      </dgm:spPr>
    </dgm:pt>
    <dgm:pt modelId="{DF3C77F5-32F3-5845-BEE2-529229516397}" type="pres">
      <dgm:prSet presAssocID="{AE813459-65AB-4FA9-B717-330DDA6DFA4E}" presName="sibTrans" presStyleLbl="sibTrans2D1" presStyleIdx="0" presStyleCnt="0"/>
      <dgm:spPr/>
    </dgm:pt>
    <dgm:pt modelId="{16FC6348-B601-E348-A50F-7576C3DDD207}" type="pres">
      <dgm:prSet presAssocID="{B1AFA1AF-0FF8-45B3-A6D0-0E255A2F637D}" presName="compNode" presStyleCnt="0"/>
      <dgm:spPr/>
    </dgm:pt>
    <dgm:pt modelId="{4DFF6703-D32F-9E47-96B8-A304C47CCB78}" type="pres">
      <dgm:prSet presAssocID="{B1AFA1AF-0FF8-45B3-A6D0-0E255A2F637D}" presName="bkgdShape" presStyleLbl="node1" presStyleIdx="1" presStyleCnt="5" custLinFactNeighborX="-129"/>
      <dgm:spPr>
        <a:prstGeom prst="rect">
          <a:avLst/>
        </a:prstGeom>
      </dgm:spPr>
    </dgm:pt>
    <dgm:pt modelId="{BA2077AD-A827-784F-87A6-E8E29A836D84}" type="pres">
      <dgm:prSet presAssocID="{B1AFA1AF-0FF8-45B3-A6D0-0E255A2F637D}" presName="nodeTx" presStyleLbl="node1" presStyleIdx="1" presStyleCnt="5">
        <dgm:presLayoutVars>
          <dgm:bulletEnabled val="1"/>
        </dgm:presLayoutVars>
      </dgm:prSet>
      <dgm:spPr/>
    </dgm:pt>
    <dgm:pt modelId="{47276A48-75DE-FE4F-B4C6-8B77CF2957C3}" type="pres">
      <dgm:prSet presAssocID="{B1AFA1AF-0FF8-45B3-A6D0-0E255A2F637D}" presName="invisiNode" presStyleLbl="node1" presStyleIdx="1" presStyleCnt="5"/>
      <dgm:spPr/>
    </dgm:pt>
    <dgm:pt modelId="{EFEB790C-BD5C-F54D-9993-F81422A8AD8E}" type="pres">
      <dgm:prSet presAssocID="{B1AFA1AF-0FF8-45B3-A6D0-0E255A2F637D}" presName="imagNode" presStyleLbl="fgImgPlace1" presStyleIdx="1" presStyleCnt="5" custScaleX="63106" custScaleY="63106"/>
      <dgm:spPr>
        <a:solidFill>
          <a:schemeClr val="accent1">
            <a:lumMod val="60000"/>
            <a:lumOff val="40000"/>
          </a:schemeClr>
        </a:solidFill>
        <a:ln>
          <a:noFill/>
        </a:ln>
      </dgm:spPr>
    </dgm:pt>
    <dgm:pt modelId="{56C7F139-002F-DF46-BB7F-23A563E7CE98}" type="pres">
      <dgm:prSet presAssocID="{88649F7A-400B-4056-965D-C9AC0B3AD942}" presName="sibTrans" presStyleLbl="sibTrans2D1" presStyleIdx="0" presStyleCnt="0"/>
      <dgm:spPr/>
    </dgm:pt>
    <dgm:pt modelId="{91E3D51E-7AB8-6349-A1D0-02F993052AB3}" type="pres">
      <dgm:prSet presAssocID="{E9682B4F-0217-4B50-923E-C104AA24290F}" presName="compNode" presStyleCnt="0"/>
      <dgm:spPr/>
    </dgm:pt>
    <dgm:pt modelId="{434ABADC-97F5-A547-823D-7594A86D79D3}" type="pres">
      <dgm:prSet presAssocID="{E9682B4F-0217-4B50-923E-C104AA24290F}" presName="bkgdShape" presStyleLbl="node1" presStyleIdx="2" presStyleCnt="5" custLinFactNeighborX="182"/>
      <dgm:spPr>
        <a:prstGeom prst="rect">
          <a:avLst/>
        </a:prstGeom>
      </dgm:spPr>
    </dgm:pt>
    <dgm:pt modelId="{BC636E4B-34B9-8543-A308-00E0D1B0D2F9}" type="pres">
      <dgm:prSet presAssocID="{E9682B4F-0217-4B50-923E-C104AA24290F}" presName="nodeTx" presStyleLbl="node1" presStyleIdx="2" presStyleCnt="5">
        <dgm:presLayoutVars>
          <dgm:bulletEnabled val="1"/>
        </dgm:presLayoutVars>
      </dgm:prSet>
      <dgm:spPr/>
    </dgm:pt>
    <dgm:pt modelId="{073A77BB-E8BD-4B4C-BFA2-7B530A2B3199}" type="pres">
      <dgm:prSet presAssocID="{E9682B4F-0217-4B50-923E-C104AA24290F}" presName="invisiNode" presStyleLbl="node1" presStyleIdx="2" presStyleCnt="5"/>
      <dgm:spPr/>
    </dgm:pt>
    <dgm:pt modelId="{CC076D56-4BB0-7246-9039-788AB439DAF0}" type="pres">
      <dgm:prSet presAssocID="{E9682B4F-0217-4B50-923E-C104AA24290F}" presName="imagNode" presStyleLbl="fgImgPlace1" presStyleIdx="2" presStyleCnt="5" custScaleX="63106" custScaleY="63106"/>
      <dgm:spPr>
        <a:solidFill>
          <a:schemeClr val="accent1">
            <a:lumMod val="60000"/>
            <a:lumOff val="40000"/>
          </a:schemeClr>
        </a:solidFill>
        <a:ln>
          <a:noFill/>
        </a:ln>
      </dgm:spPr>
    </dgm:pt>
    <dgm:pt modelId="{9BFD88E3-0F90-7143-8807-6B030CF54283}" type="pres">
      <dgm:prSet presAssocID="{B8632E42-D7EB-4C31-877E-6F1B2801851A}" presName="sibTrans" presStyleLbl="sibTrans2D1" presStyleIdx="0" presStyleCnt="0"/>
      <dgm:spPr/>
    </dgm:pt>
    <dgm:pt modelId="{900296CF-6A25-E746-A345-792DBE36F92C}" type="pres">
      <dgm:prSet presAssocID="{4F85505A-81B6-4FDA-A144-900B71DAD946}" presName="compNode" presStyleCnt="0"/>
      <dgm:spPr/>
    </dgm:pt>
    <dgm:pt modelId="{028C9BA8-C3B3-F947-915F-EE2FD2FCA9A5}" type="pres">
      <dgm:prSet presAssocID="{4F85505A-81B6-4FDA-A144-900B71DAD946}" presName="bkgdShape" presStyleLbl="node1" presStyleIdx="3" presStyleCnt="5" custLinFactNeighborX="0"/>
      <dgm:spPr>
        <a:prstGeom prst="rect">
          <a:avLst/>
        </a:prstGeom>
      </dgm:spPr>
    </dgm:pt>
    <dgm:pt modelId="{9312E8E2-BBD1-104A-9F74-B0103AF69816}" type="pres">
      <dgm:prSet presAssocID="{4F85505A-81B6-4FDA-A144-900B71DAD946}" presName="nodeTx" presStyleLbl="node1" presStyleIdx="3" presStyleCnt="5">
        <dgm:presLayoutVars>
          <dgm:bulletEnabled val="1"/>
        </dgm:presLayoutVars>
      </dgm:prSet>
      <dgm:spPr/>
    </dgm:pt>
    <dgm:pt modelId="{A0D6F489-540A-D44E-B596-6A182486B777}" type="pres">
      <dgm:prSet presAssocID="{4F85505A-81B6-4FDA-A144-900B71DAD946}" presName="invisiNode" presStyleLbl="node1" presStyleIdx="3" presStyleCnt="5"/>
      <dgm:spPr/>
    </dgm:pt>
    <dgm:pt modelId="{FDF2BC93-305C-D94B-A6C2-ED9CE7F40C2F}" type="pres">
      <dgm:prSet presAssocID="{4F85505A-81B6-4FDA-A144-900B71DAD946}" presName="imagNode" presStyleLbl="fgImgPlace1" presStyleIdx="3" presStyleCnt="5" custScaleX="63106" custScaleY="63106"/>
      <dgm:spPr>
        <a:solidFill>
          <a:schemeClr val="accent1">
            <a:lumMod val="60000"/>
            <a:lumOff val="40000"/>
          </a:schemeClr>
        </a:solidFill>
        <a:ln>
          <a:noFill/>
        </a:ln>
      </dgm:spPr>
    </dgm:pt>
    <dgm:pt modelId="{849C45A5-41B7-C14C-8FCB-1F684E015BD4}" type="pres">
      <dgm:prSet presAssocID="{68F74A88-49DC-44B1-BC0D-220A7B97601C}" presName="sibTrans" presStyleLbl="sibTrans2D1" presStyleIdx="0" presStyleCnt="0"/>
      <dgm:spPr/>
    </dgm:pt>
    <dgm:pt modelId="{CFB52331-3A90-8741-B893-154B21972CAC}" type="pres">
      <dgm:prSet presAssocID="{A2322D3A-7AC2-4C5C-9D7E-EAB2313D47D4}" presName="compNode" presStyleCnt="0"/>
      <dgm:spPr/>
    </dgm:pt>
    <dgm:pt modelId="{73C20AF0-FA1E-3C4A-AD07-551A27BE2B92}" type="pres">
      <dgm:prSet presAssocID="{A2322D3A-7AC2-4C5C-9D7E-EAB2313D47D4}" presName="bkgdShape" presStyleLbl="node1" presStyleIdx="4" presStyleCnt="5" custLinFactNeighborX="757"/>
      <dgm:spPr>
        <a:prstGeom prst="rect">
          <a:avLst/>
        </a:prstGeom>
      </dgm:spPr>
    </dgm:pt>
    <dgm:pt modelId="{AF3E8B43-0466-2941-94BF-5E057B356E82}" type="pres">
      <dgm:prSet presAssocID="{A2322D3A-7AC2-4C5C-9D7E-EAB2313D47D4}" presName="nodeTx" presStyleLbl="node1" presStyleIdx="4" presStyleCnt="5">
        <dgm:presLayoutVars>
          <dgm:bulletEnabled val="1"/>
        </dgm:presLayoutVars>
      </dgm:prSet>
      <dgm:spPr/>
    </dgm:pt>
    <dgm:pt modelId="{D1AAA287-E1AF-9946-AA96-77AD6193B1DD}" type="pres">
      <dgm:prSet presAssocID="{A2322D3A-7AC2-4C5C-9D7E-EAB2313D47D4}" presName="invisiNode" presStyleLbl="node1" presStyleIdx="4" presStyleCnt="5"/>
      <dgm:spPr/>
    </dgm:pt>
    <dgm:pt modelId="{916140F0-4F43-9F45-8310-FCCA12DDE514}" type="pres">
      <dgm:prSet presAssocID="{A2322D3A-7AC2-4C5C-9D7E-EAB2313D47D4}" presName="imagNode" presStyleLbl="fgImgPlace1" presStyleIdx="4" presStyleCnt="5" custScaleX="63106" custScaleY="63106"/>
      <dgm:spPr>
        <a:solidFill>
          <a:schemeClr val="accent1">
            <a:lumMod val="60000"/>
            <a:lumOff val="40000"/>
          </a:schemeClr>
        </a:solidFill>
        <a:ln>
          <a:noFill/>
        </a:ln>
      </dgm:spPr>
    </dgm:pt>
  </dgm:ptLst>
  <dgm:cxnLst>
    <dgm:cxn modelId="{F28D7702-2FC3-49BD-BB13-C989E5EE622A}" srcId="{0DD8915E-DC14-41D6-9BB5-F49E1C265163}" destId="{B1AFA1AF-0FF8-45B3-A6D0-0E255A2F637D}" srcOrd="1" destOrd="0" parTransId="{10C68AF5-481C-45AA-A216-8BBBB04515B9}" sibTransId="{88649F7A-400B-4056-965D-C9AC0B3AD942}"/>
    <dgm:cxn modelId="{A0077D09-C12C-46D0-8DF7-194B6911362A}" srcId="{0DD8915E-DC14-41D6-9BB5-F49E1C265163}" destId="{73D947E0-108F-4D20-A71E-3CF329F97212}" srcOrd="0" destOrd="0" parTransId="{9D249532-A24D-4D8F-848A-9F42F2E486C9}" sibTransId="{AE813459-65AB-4FA9-B717-330DDA6DFA4E}"/>
    <dgm:cxn modelId="{8994D20D-699B-6A45-8026-8CCE203E1BB5}" type="presOf" srcId="{73D947E0-108F-4D20-A71E-3CF329F97212}" destId="{7DA281F5-0265-2048-A63A-727E19796F79}" srcOrd="1" destOrd="0" presId="urn:microsoft.com/office/officeart/2005/8/layout/hList7"/>
    <dgm:cxn modelId="{F4196061-8F22-F64C-80CC-9FC99308DC40}" type="presOf" srcId="{A2322D3A-7AC2-4C5C-9D7E-EAB2313D47D4}" destId="{AF3E8B43-0466-2941-94BF-5E057B356E82}" srcOrd="1" destOrd="0" presId="urn:microsoft.com/office/officeart/2005/8/layout/hList7"/>
    <dgm:cxn modelId="{71549A62-CAF4-BE45-851A-4CCE70CE64C3}" type="presOf" srcId="{4F85505A-81B6-4FDA-A144-900B71DAD946}" destId="{028C9BA8-C3B3-F947-915F-EE2FD2FCA9A5}" srcOrd="0" destOrd="0" presId="urn:microsoft.com/office/officeart/2005/8/layout/hList7"/>
    <dgm:cxn modelId="{5368DE64-FD22-024A-86AC-2607350C890A}" type="presOf" srcId="{AE813459-65AB-4FA9-B717-330DDA6DFA4E}" destId="{DF3C77F5-32F3-5845-BEE2-529229516397}" srcOrd="0" destOrd="0" presId="urn:microsoft.com/office/officeart/2005/8/layout/hList7"/>
    <dgm:cxn modelId="{0CDD0345-B9D9-564F-9C2A-594661BD7D44}" type="presOf" srcId="{73D947E0-108F-4D20-A71E-3CF329F97212}" destId="{8F8B275D-8553-0846-A316-484B7B291C97}" srcOrd="0" destOrd="0" presId="urn:microsoft.com/office/officeart/2005/8/layout/hList7"/>
    <dgm:cxn modelId="{80DC2967-0B8E-9442-A9E2-4F58C113FDCA}" type="presOf" srcId="{B1AFA1AF-0FF8-45B3-A6D0-0E255A2F637D}" destId="{4DFF6703-D32F-9E47-96B8-A304C47CCB78}" srcOrd="0" destOrd="0" presId="urn:microsoft.com/office/officeart/2005/8/layout/hList7"/>
    <dgm:cxn modelId="{D7846C52-051C-7E4A-8666-A7FC857AC117}" type="presOf" srcId="{4F85505A-81B6-4FDA-A144-900B71DAD946}" destId="{9312E8E2-BBD1-104A-9F74-B0103AF69816}" srcOrd="1" destOrd="0" presId="urn:microsoft.com/office/officeart/2005/8/layout/hList7"/>
    <dgm:cxn modelId="{2D633B56-E147-4EFC-B9EE-6C0413F329B0}" srcId="{0DD8915E-DC14-41D6-9BB5-F49E1C265163}" destId="{4F85505A-81B6-4FDA-A144-900B71DAD946}" srcOrd="3" destOrd="0" parTransId="{D9A96E25-7BBE-4DDD-8DDE-B4970D4340A8}" sibTransId="{68F74A88-49DC-44B1-BC0D-220A7B97601C}"/>
    <dgm:cxn modelId="{28690183-A8F8-5D4A-A0A0-F1EAC1F67584}" type="presOf" srcId="{E9682B4F-0217-4B50-923E-C104AA24290F}" destId="{BC636E4B-34B9-8543-A308-00E0D1B0D2F9}" srcOrd="1" destOrd="0" presId="urn:microsoft.com/office/officeart/2005/8/layout/hList7"/>
    <dgm:cxn modelId="{781B6FA0-0F00-0D41-8C2E-EA6A255C6967}" type="presOf" srcId="{0DD8915E-DC14-41D6-9BB5-F49E1C265163}" destId="{A34AE8AA-FDF7-FA40-BADC-6B62C2B1DE88}" srcOrd="0" destOrd="0" presId="urn:microsoft.com/office/officeart/2005/8/layout/hList7"/>
    <dgm:cxn modelId="{956B0EA6-B0CC-A04C-AAC4-2F46E14A46D0}" type="presOf" srcId="{E9682B4F-0217-4B50-923E-C104AA24290F}" destId="{434ABADC-97F5-A547-823D-7594A86D79D3}" srcOrd="0" destOrd="0" presId="urn:microsoft.com/office/officeart/2005/8/layout/hList7"/>
    <dgm:cxn modelId="{161425B1-9CC1-5A46-A6FE-66DDFF22F4E9}" type="presOf" srcId="{B1AFA1AF-0FF8-45B3-A6D0-0E255A2F637D}" destId="{BA2077AD-A827-784F-87A6-E8E29A836D84}" srcOrd="1" destOrd="0" presId="urn:microsoft.com/office/officeart/2005/8/layout/hList7"/>
    <dgm:cxn modelId="{E65110B9-3148-A843-8CC8-BF37AE44F247}" type="presOf" srcId="{A2322D3A-7AC2-4C5C-9D7E-EAB2313D47D4}" destId="{73C20AF0-FA1E-3C4A-AD07-551A27BE2B92}" srcOrd="0" destOrd="0" presId="urn:microsoft.com/office/officeart/2005/8/layout/hList7"/>
    <dgm:cxn modelId="{6C23D0C9-74B2-4C8B-AB2F-A03B3B0EBE56}" srcId="{0DD8915E-DC14-41D6-9BB5-F49E1C265163}" destId="{E9682B4F-0217-4B50-923E-C104AA24290F}" srcOrd="2" destOrd="0" parTransId="{E0F6C4AF-9BBB-4698-91D7-F9AE3EACBD5D}" sibTransId="{B8632E42-D7EB-4C31-877E-6F1B2801851A}"/>
    <dgm:cxn modelId="{179FAFCF-F878-464E-A8A6-1185EFA0E380}" srcId="{0DD8915E-DC14-41D6-9BB5-F49E1C265163}" destId="{A2322D3A-7AC2-4C5C-9D7E-EAB2313D47D4}" srcOrd="4" destOrd="0" parTransId="{4A8C15D4-B36F-4764-B4FF-F2AF790D3E17}" sibTransId="{84DE1C3A-3FC7-4DB3-88ED-33F65A71557A}"/>
    <dgm:cxn modelId="{F1B56DD8-8FEA-344A-B6E7-D10401E3F2E3}" type="presOf" srcId="{B8632E42-D7EB-4C31-877E-6F1B2801851A}" destId="{9BFD88E3-0F90-7143-8807-6B030CF54283}" srcOrd="0" destOrd="0" presId="urn:microsoft.com/office/officeart/2005/8/layout/hList7"/>
    <dgm:cxn modelId="{7B012CF3-9916-9C42-A389-6EC30575190C}" type="presOf" srcId="{88649F7A-400B-4056-965D-C9AC0B3AD942}" destId="{56C7F139-002F-DF46-BB7F-23A563E7CE98}" srcOrd="0" destOrd="0" presId="urn:microsoft.com/office/officeart/2005/8/layout/hList7"/>
    <dgm:cxn modelId="{AB9B77F3-E113-9F42-AD26-5199BE35195A}" type="presOf" srcId="{68F74A88-49DC-44B1-BC0D-220A7B97601C}" destId="{849C45A5-41B7-C14C-8FCB-1F684E015BD4}" srcOrd="0" destOrd="0" presId="urn:microsoft.com/office/officeart/2005/8/layout/hList7"/>
    <dgm:cxn modelId="{E225472C-E3EE-2149-B941-7817CA44471E}" type="presParOf" srcId="{A34AE8AA-FDF7-FA40-BADC-6B62C2B1DE88}" destId="{2107607C-A87A-3347-81F6-106C527DBD58}" srcOrd="0" destOrd="0" presId="urn:microsoft.com/office/officeart/2005/8/layout/hList7"/>
    <dgm:cxn modelId="{F943B65C-83A1-794F-8716-82D6E9B90BCD}" type="presParOf" srcId="{A34AE8AA-FDF7-FA40-BADC-6B62C2B1DE88}" destId="{0955960D-7F7D-E54C-8843-B1DBEEBFB364}" srcOrd="1" destOrd="0" presId="urn:microsoft.com/office/officeart/2005/8/layout/hList7"/>
    <dgm:cxn modelId="{001D4585-DEB8-A543-8A40-05E8ABC28C57}" type="presParOf" srcId="{0955960D-7F7D-E54C-8843-B1DBEEBFB364}" destId="{81155D12-3CC8-3D49-B0F3-3C84AC48510A}" srcOrd="0" destOrd="0" presId="urn:microsoft.com/office/officeart/2005/8/layout/hList7"/>
    <dgm:cxn modelId="{1580EBFB-09CE-F344-8C03-5CB3CBE5AC98}" type="presParOf" srcId="{81155D12-3CC8-3D49-B0F3-3C84AC48510A}" destId="{8F8B275D-8553-0846-A316-484B7B291C97}" srcOrd="0" destOrd="0" presId="urn:microsoft.com/office/officeart/2005/8/layout/hList7"/>
    <dgm:cxn modelId="{842F04B3-A619-A54C-B547-B6C38B4FB951}" type="presParOf" srcId="{81155D12-3CC8-3D49-B0F3-3C84AC48510A}" destId="{7DA281F5-0265-2048-A63A-727E19796F79}" srcOrd="1" destOrd="0" presId="urn:microsoft.com/office/officeart/2005/8/layout/hList7"/>
    <dgm:cxn modelId="{08E39789-DE12-C44D-B363-AFAA969CE1E8}" type="presParOf" srcId="{81155D12-3CC8-3D49-B0F3-3C84AC48510A}" destId="{79A13FEB-C61A-0346-824D-E0457CC5B4C9}" srcOrd="2" destOrd="0" presId="urn:microsoft.com/office/officeart/2005/8/layout/hList7"/>
    <dgm:cxn modelId="{B88ECEE4-BA18-F649-9EFE-5FE2A1375A58}" type="presParOf" srcId="{81155D12-3CC8-3D49-B0F3-3C84AC48510A}" destId="{A126BA88-D0F9-AF4A-A7BA-0638E32B45F8}" srcOrd="3" destOrd="0" presId="urn:microsoft.com/office/officeart/2005/8/layout/hList7"/>
    <dgm:cxn modelId="{9B673E09-6E30-B544-9BA9-85CCFB26FC2F}" type="presParOf" srcId="{0955960D-7F7D-E54C-8843-B1DBEEBFB364}" destId="{DF3C77F5-32F3-5845-BEE2-529229516397}" srcOrd="1" destOrd="0" presId="urn:microsoft.com/office/officeart/2005/8/layout/hList7"/>
    <dgm:cxn modelId="{196FFE95-C277-344C-94D6-9114A085054E}" type="presParOf" srcId="{0955960D-7F7D-E54C-8843-B1DBEEBFB364}" destId="{16FC6348-B601-E348-A50F-7576C3DDD207}" srcOrd="2" destOrd="0" presId="urn:microsoft.com/office/officeart/2005/8/layout/hList7"/>
    <dgm:cxn modelId="{2BE2AAA5-6ADF-8C4D-955F-3EB733D7C5EB}" type="presParOf" srcId="{16FC6348-B601-E348-A50F-7576C3DDD207}" destId="{4DFF6703-D32F-9E47-96B8-A304C47CCB78}" srcOrd="0" destOrd="0" presId="urn:microsoft.com/office/officeart/2005/8/layout/hList7"/>
    <dgm:cxn modelId="{17073BDD-1BB2-3E40-B5F3-DB2DD27B70C8}" type="presParOf" srcId="{16FC6348-B601-E348-A50F-7576C3DDD207}" destId="{BA2077AD-A827-784F-87A6-E8E29A836D84}" srcOrd="1" destOrd="0" presId="urn:microsoft.com/office/officeart/2005/8/layout/hList7"/>
    <dgm:cxn modelId="{6756D7D8-C48B-024A-9259-CD45C2E2D6F3}" type="presParOf" srcId="{16FC6348-B601-E348-A50F-7576C3DDD207}" destId="{47276A48-75DE-FE4F-B4C6-8B77CF2957C3}" srcOrd="2" destOrd="0" presId="urn:microsoft.com/office/officeart/2005/8/layout/hList7"/>
    <dgm:cxn modelId="{68916BF1-7696-DF4C-AE9A-90DA1528D867}" type="presParOf" srcId="{16FC6348-B601-E348-A50F-7576C3DDD207}" destId="{EFEB790C-BD5C-F54D-9993-F81422A8AD8E}" srcOrd="3" destOrd="0" presId="urn:microsoft.com/office/officeart/2005/8/layout/hList7"/>
    <dgm:cxn modelId="{68673533-5457-724A-BD79-21053E0C5583}" type="presParOf" srcId="{0955960D-7F7D-E54C-8843-B1DBEEBFB364}" destId="{56C7F139-002F-DF46-BB7F-23A563E7CE98}" srcOrd="3" destOrd="0" presId="urn:microsoft.com/office/officeart/2005/8/layout/hList7"/>
    <dgm:cxn modelId="{EDA12534-DD6F-3D46-A33C-D2D3C096E217}" type="presParOf" srcId="{0955960D-7F7D-E54C-8843-B1DBEEBFB364}" destId="{91E3D51E-7AB8-6349-A1D0-02F993052AB3}" srcOrd="4" destOrd="0" presId="urn:microsoft.com/office/officeart/2005/8/layout/hList7"/>
    <dgm:cxn modelId="{98E12192-EF84-5E4E-8F7C-7D4B0E3B0CFB}" type="presParOf" srcId="{91E3D51E-7AB8-6349-A1D0-02F993052AB3}" destId="{434ABADC-97F5-A547-823D-7594A86D79D3}" srcOrd="0" destOrd="0" presId="urn:microsoft.com/office/officeart/2005/8/layout/hList7"/>
    <dgm:cxn modelId="{35A4D817-35C8-574E-BAE7-28EAD8E80E9E}" type="presParOf" srcId="{91E3D51E-7AB8-6349-A1D0-02F993052AB3}" destId="{BC636E4B-34B9-8543-A308-00E0D1B0D2F9}" srcOrd="1" destOrd="0" presId="urn:microsoft.com/office/officeart/2005/8/layout/hList7"/>
    <dgm:cxn modelId="{3F7650F7-8ADF-1647-ABCA-EDB62D6E6F07}" type="presParOf" srcId="{91E3D51E-7AB8-6349-A1D0-02F993052AB3}" destId="{073A77BB-E8BD-4B4C-BFA2-7B530A2B3199}" srcOrd="2" destOrd="0" presId="urn:microsoft.com/office/officeart/2005/8/layout/hList7"/>
    <dgm:cxn modelId="{A4C178E9-5B35-8046-AEA4-07EA064D48EC}" type="presParOf" srcId="{91E3D51E-7AB8-6349-A1D0-02F993052AB3}" destId="{CC076D56-4BB0-7246-9039-788AB439DAF0}" srcOrd="3" destOrd="0" presId="urn:microsoft.com/office/officeart/2005/8/layout/hList7"/>
    <dgm:cxn modelId="{23300555-E195-7745-8EAA-13C1C3D64096}" type="presParOf" srcId="{0955960D-7F7D-E54C-8843-B1DBEEBFB364}" destId="{9BFD88E3-0F90-7143-8807-6B030CF54283}" srcOrd="5" destOrd="0" presId="urn:microsoft.com/office/officeart/2005/8/layout/hList7"/>
    <dgm:cxn modelId="{67E0177E-2C5D-D84A-B206-DF756AC265E2}" type="presParOf" srcId="{0955960D-7F7D-E54C-8843-B1DBEEBFB364}" destId="{900296CF-6A25-E746-A345-792DBE36F92C}" srcOrd="6" destOrd="0" presId="urn:microsoft.com/office/officeart/2005/8/layout/hList7"/>
    <dgm:cxn modelId="{17F234B6-5CB2-694A-AE40-2EC7B6989025}" type="presParOf" srcId="{900296CF-6A25-E746-A345-792DBE36F92C}" destId="{028C9BA8-C3B3-F947-915F-EE2FD2FCA9A5}" srcOrd="0" destOrd="0" presId="urn:microsoft.com/office/officeart/2005/8/layout/hList7"/>
    <dgm:cxn modelId="{A078F003-3C00-6845-9EBD-2DC195EA7E87}" type="presParOf" srcId="{900296CF-6A25-E746-A345-792DBE36F92C}" destId="{9312E8E2-BBD1-104A-9F74-B0103AF69816}" srcOrd="1" destOrd="0" presId="urn:microsoft.com/office/officeart/2005/8/layout/hList7"/>
    <dgm:cxn modelId="{3E327DED-A1BA-5F40-88C6-420128E7987E}" type="presParOf" srcId="{900296CF-6A25-E746-A345-792DBE36F92C}" destId="{A0D6F489-540A-D44E-B596-6A182486B777}" srcOrd="2" destOrd="0" presId="urn:microsoft.com/office/officeart/2005/8/layout/hList7"/>
    <dgm:cxn modelId="{E331C05D-ABEF-784B-867C-9DAD3D7B0BF6}" type="presParOf" srcId="{900296CF-6A25-E746-A345-792DBE36F92C}" destId="{FDF2BC93-305C-D94B-A6C2-ED9CE7F40C2F}" srcOrd="3" destOrd="0" presId="urn:microsoft.com/office/officeart/2005/8/layout/hList7"/>
    <dgm:cxn modelId="{484D29F2-E93B-0044-AD3C-1B7FAE119D86}" type="presParOf" srcId="{0955960D-7F7D-E54C-8843-B1DBEEBFB364}" destId="{849C45A5-41B7-C14C-8FCB-1F684E015BD4}" srcOrd="7" destOrd="0" presId="urn:microsoft.com/office/officeart/2005/8/layout/hList7"/>
    <dgm:cxn modelId="{4D63AED0-BB7F-5648-A588-8D3CD77EDA47}" type="presParOf" srcId="{0955960D-7F7D-E54C-8843-B1DBEEBFB364}" destId="{CFB52331-3A90-8741-B893-154B21972CAC}" srcOrd="8" destOrd="0" presId="urn:microsoft.com/office/officeart/2005/8/layout/hList7"/>
    <dgm:cxn modelId="{3916CD4F-7FBF-D443-9D5A-2C269D38B5A1}" type="presParOf" srcId="{CFB52331-3A90-8741-B893-154B21972CAC}" destId="{73C20AF0-FA1E-3C4A-AD07-551A27BE2B92}" srcOrd="0" destOrd="0" presId="urn:microsoft.com/office/officeart/2005/8/layout/hList7"/>
    <dgm:cxn modelId="{793DE385-E18B-AB41-A417-ABB42E569007}" type="presParOf" srcId="{CFB52331-3A90-8741-B893-154B21972CAC}" destId="{AF3E8B43-0466-2941-94BF-5E057B356E82}" srcOrd="1" destOrd="0" presId="urn:microsoft.com/office/officeart/2005/8/layout/hList7"/>
    <dgm:cxn modelId="{C7FDE2A3-85A4-B144-B32C-7C9903F03EC5}" type="presParOf" srcId="{CFB52331-3A90-8741-B893-154B21972CAC}" destId="{D1AAA287-E1AF-9946-AA96-77AD6193B1DD}" srcOrd="2" destOrd="0" presId="urn:microsoft.com/office/officeart/2005/8/layout/hList7"/>
    <dgm:cxn modelId="{2241BB10-0DBA-6B41-9DA1-14E15CF8B34C}" type="presParOf" srcId="{CFB52331-3A90-8741-B893-154B21972CAC}" destId="{916140F0-4F43-9F45-8310-FCCA12DDE514}"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8B275D-8553-0846-A316-484B7B291C97}">
      <dsp:nvSpPr>
        <dsp:cNvPr id="0" name=""/>
        <dsp:cNvSpPr/>
      </dsp:nvSpPr>
      <dsp:spPr>
        <a:xfrm>
          <a:off x="0"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rtl="0">
            <a:lnSpc>
              <a:spcPct val="90000"/>
            </a:lnSpc>
            <a:spcBef>
              <a:spcPct val="0"/>
            </a:spcBef>
            <a:spcAft>
              <a:spcPct val="35000"/>
            </a:spcAft>
            <a:buNone/>
          </a:pPr>
          <a:r>
            <a:rPr lang="en-IN" sz="2100" kern="1200" dirty="0">
              <a:latin typeface="Tenorite" pitchFamily="2" charset="0"/>
            </a:rPr>
            <a:t>HOMEPAGE USER INTERFACE</a:t>
          </a:r>
          <a:endParaRPr lang="en-US" sz="2100" kern="1200" dirty="0">
            <a:latin typeface="Tenorite" pitchFamily="2" charset="0"/>
          </a:endParaRPr>
        </a:p>
      </dsp:txBody>
      <dsp:txXfrm>
        <a:off x="0" y="1576348"/>
        <a:ext cx="1892456" cy="1576348"/>
      </dsp:txXfrm>
    </dsp:sp>
    <dsp:sp modelId="{A126BA88-D0F9-AF4A-A7BA-0638E32B45F8}">
      <dsp:nvSpPr>
        <dsp:cNvPr id="0" name=""/>
        <dsp:cNvSpPr/>
      </dsp:nvSpPr>
      <dsp:spPr>
        <a:xfrm>
          <a:off x="53215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4DFF6703-D32F-9E47-96B8-A304C47CCB78}">
      <dsp:nvSpPr>
        <dsp:cNvPr id="0" name=""/>
        <dsp:cNvSpPr/>
      </dsp:nvSpPr>
      <dsp:spPr>
        <a:xfrm>
          <a:off x="1946788"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latin typeface="Tenorite" pitchFamily="2" charset="0"/>
            </a:rPr>
            <a:t>DATA INPUT</a:t>
          </a:r>
        </a:p>
      </dsp:txBody>
      <dsp:txXfrm>
        <a:off x="1946788" y="1576348"/>
        <a:ext cx="1892456" cy="1576348"/>
      </dsp:txXfrm>
    </dsp:sp>
    <dsp:sp modelId="{EFEB790C-BD5C-F54D-9993-F81422A8AD8E}">
      <dsp:nvSpPr>
        <dsp:cNvPr id="0" name=""/>
        <dsp:cNvSpPr/>
      </dsp:nvSpPr>
      <dsp:spPr>
        <a:xfrm>
          <a:off x="248138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434ABADC-97F5-A547-823D-7594A86D79D3}">
      <dsp:nvSpPr>
        <dsp:cNvPr id="0" name=""/>
        <dsp:cNvSpPr/>
      </dsp:nvSpPr>
      <dsp:spPr>
        <a:xfrm>
          <a:off x="3901903"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IN" sz="2100" kern="1200" dirty="0">
              <a:latin typeface="Tenorite" pitchFamily="2" charset="0"/>
            </a:rPr>
            <a:t>DATA PROCESSING USING FLASK</a:t>
          </a:r>
          <a:endParaRPr lang="en-US" sz="2100" kern="1200" dirty="0">
            <a:latin typeface="Tenorite" pitchFamily="2" charset="0"/>
          </a:endParaRPr>
        </a:p>
      </dsp:txBody>
      <dsp:txXfrm>
        <a:off x="3901903" y="1576348"/>
        <a:ext cx="1892456" cy="1576348"/>
      </dsp:txXfrm>
    </dsp:sp>
    <dsp:sp modelId="{CC076D56-4BB0-7246-9039-788AB439DAF0}">
      <dsp:nvSpPr>
        <dsp:cNvPr id="0" name=""/>
        <dsp:cNvSpPr/>
      </dsp:nvSpPr>
      <dsp:spPr>
        <a:xfrm>
          <a:off x="443061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28C9BA8-C3B3-F947-915F-EE2FD2FCA9A5}">
      <dsp:nvSpPr>
        <dsp:cNvPr id="0" name=""/>
        <dsp:cNvSpPr/>
      </dsp:nvSpPr>
      <dsp:spPr>
        <a:xfrm>
          <a:off x="5847689"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latin typeface="Tenorite" pitchFamily="2" charset="0"/>
            </a:rPr>
            <a:t>OUTPUT GENERATED USING ML ALGORITHMS</a:t>
          </a:r>
        </a:p>
      </dsp:txBody>
      <dsp:txXfrm>
        <a:off x="5847689" y="1576348"/>
        <a:ext cx="1892456" cy="1576348"/>
      </dsp:txXfrm>
    </dsp:sp>
    <dsp:sp modelId="{FDF2BC93-305C-D94B-A6C2-ED9CE7F40C2F}">
      <dsp:nvSpPr>
        <dsp:cNvPr id="0" name=""/>
        <dsp:cNvSpPr/>
      </dsp:nvSpPr>
      <dsp:spPr>
        <a:xfrm>
          <a:off x="637984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73C20AF0-FA1E-3C4A-AD07-551A27BE2B92}">
      <dsp:nvSpPr>
        <dsp:cNvPr id="0" name=""/>
        <dsp:cNvSpPr/>
      </dsp:nvSpPr>
      <dsp:spPr>
        <a:xfrm>
          <a:off x="7796918"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IN" sz="2100" kern="1200" dirty="0">
              <a:latin typeface="Tenorite" pitchFamily="2" charset="0"/>
            </a:rPr>
            <a:t>OUTPUT DISPLAYED ON WEBSITE</a:t>
          </a:r>
          <a:endParaRPr lang="en-US" sz="2100" kern="1200" dirty="0">
            <a:latin typeface="Tenorite" pitchFamily="2" charset="0"/>
          </a:endParaRPr>
        </a:p>
      </dsp:txBody>
      <dsp:txXfrm>
        <a:off x="7796918" y="1576348"/>
        <a:ext cx="1892456" cy="1576348"/>
      </dsp:txXfrm>
    </dsp:sp>
    <dsp:sp modelId="{916140F0-4F43-9F45-8310-FCCA12DDE514}">
      <dsp:nvSpPr>
        <dsp:cNvPr id="0" name=""/>
        <dsp:cNvSpPr/>
      </dsp:nvSpPr>
      <dsp:spPr>
        <a:xfrm>
          <a:off x="8329073"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107607C-A87A-3347-81F6-106C527DBD58}">
      <dsp:nvSpPr>
        <dsp:cNvPr id="0" name=""/>
        <dsp:cNvSpPr/>
      </dsp:nvSpPr>
      <dsp:spPr>
        <a:xfrm>
          <a:off x="400054" y="3040375"/>
          <a:ext cx="8914225" cy="591130"/>
        </a:xfrm>
        <a:prstGeom prst="leftRightArrow">
          <a:avLst/>
        </a:prstGeom>
        <a:solidFill>
          <a:schemeClr val="accent2">
            <a:tint val="40000"/>
            <a:hueOff val="0"/>
            <a:satOff val="0"/>
            <a:lumOff val="0"/>
            <a:alpha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8/17/2022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5F02DCD1-2C6B-F948-9F72-3BB0CF3D512E}" type="datetime1">
              <a:rPr lang="en-US" smtClean="0"/>
              <a:pPr/>
              <a:t>8/17/2022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C1583C39-01BF-7F43-854C-FBB4E9AB6B0C}" type="datetime1">
              <a:rPr lang="en-US" smtClean="0"/>
              <a:pPr/>
              <a:t>8/17/2022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4B103E64-1627-9140-8127-1849FED275E1}" type="datetime1">
              <a:rPr lang="en-US" smtClean="0"/>
              <a:pPr/>
              <a:t>8/17/2022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DD9C8446-696E-6942-B6C8-CC9CAD0B34E0}" type="datetime1">
              <a:rPr lang="en-US" smtClean="0"/>
              <a:pPr/>
              <a:t>8/17/2022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F5592931-05C6-8543-8B6E-A8BD29BD5C2B}" type="datetime1">
              <a:rPr lang="en-US" smtClean="0"/>
              <a:pPr/>
              <a:t>8/17/2022</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7E7AB22C-8B7E-9B4A-8C65-396C3C874D86}" type="datetime1">
              <a:rPr lang="en-US" smtClean="0"/>
              <a:pPr/>
              <a:t>8/17/2022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8CE9AC2A-20AD-8C48-B5EB-B5322BDBCDEE}" type="datetime1">
              <a:rPr lang="en-US" smtClean="0"/>
              <a:pPr/>
              <a:t>8/17/2022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8/17/2022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9A85C5CA-AE29-AB4C-8F85-0373C72001D8}" type="datetime1">
              <a:rPr lang="en-US" smtClean="0"/>
              <a:pPr/>
              <a:t>8/17/2022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75594855-01E8-5A4B-B2B8-E2ECEF879100}" type="datetime1">
              <a:rPr lang="en-US" smtClean="0"/>
              <a:pPr/>
              <a:t>8/17/2022</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B562DF68-3089-814D-8A14-C651FE91885E}" type="datetime1">
              <a:rPr lang="en-US" smtClean="0"/>
              <a:pPr/>
              <a:t>8/17/2022</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hyperlink" Target="https://www.kaggle.com/ronitf/heart-disease-uci" TargetMode="External"/><Relationship Id="rId2" Type="http://schemas.openxmlformats.org/officeDocument/2006/relationships/hyperlink" Target="https://archive.ics.uci.edu/ml/datasets/Heart+Disease" TargetMode="Externa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715992" y="1898219"/>
            <a:ext cx="8315863" cy="2387600"/>
          </a:xfrm>
        </p:spPr>
        <p:txBody>
          <a:bodyPr/>
          <a:lstStyle/>
          <a:p>
            <a:r>
              <a:rPr lang="en-US" sz="6000" b="1" dirty="0">
                <a:solidFill>
                  <a:srgbClr val="000000"/>
                </a:solidFill>
                <a:effectLst/>
                <a:latin typeface="Tenorite"/>
                <a:ea typeface="Times New Roman" panose="02020603050405020304" pitchFamily="18" charset="0"/>
              </a:rPr>
              <a:t>Heart Disease Risk Level Predictor</a:t>
            </a:r>
            <a:endParaRPr lang="en-US" dirty="0">
              <a:latin typeface="Tenorite"/>
            </a:endParaRP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Bootstrap</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10</a:t>
            </a:fld>
            <a:endParaRPr lang="en-US" dirty="0"/>
          </a:p>
        </p:txBody>
      </p:sp>
      <p:sp>
        <p:nvSpPr>
          <p:cNvPr id="12" name="Content Placeholder 3">
            <a:extLst>
              <a:ext uri="{FF2B5EF4-FFF2-40B4-BE49-F238E27FC236}">
                <a16:creationId xmlns:a16="http://schemas.microsoft.com/office/drawing/2014/main" id="{034236C3-D99C-25D6-40ED-60CAAD22703F}"/>
              </a:ext>
            </a:extLst>
          </p:cNvPr>
          <p:cNvSpPr>
            <a:spLocks noGrp="1"/>
          </p:cNvSpPr>
          <p:nvPr>
            <p:ph idx="1"/>
          </p:nvPr>
        </p:nvSpPr>
        <p:spPr>
          <a:xfrm>
            <a:off x="1167492" y="1706563"/>
            <a:ext cx="10645646" cy="3070345"/>
          </a:xfrm>
        </p:spPr>
        <p:txBody>
          <a:bodyPr vert="horz" lIns="91440" tIns="45720" rIns="91440" bIns="45720" rtlCol="0" anchor="t">
            <a:normAutofit/>
          </a:bodyPr>
          <a:lstStyle/>
          <a:p>
            <a:pPr marL="457200" indent="-457200">
              <a:buFont typeface="Arial" panose="020B0604020202020204" pitchFamily="34" charset="0"/>
              <a:buChar char="•"/>
            </a:pPr>
            <a:r>
              <a:rPr lang="en-US" sz="2800" dirty="0">
                <a:latin typeface="+mj-lt"/>
                <a:cs typeface="Times New Roman" pitchFamily="18" charset="0"/>
              </a:rPr>
              <a:t>Bootstrap is a free and open-source CSS framework directed at responsive, mobile-first front-end web development. </a:t>
            </a:r>
          </a:p>
          <a:p>
            <a:pPr marL="457200" indent="-457200">
              <a:buFont typeface="Arial" panose="020B0604020202020204" pitchFamily="34" charset="0"/>
              <a:buChar char="•"/>
            </a:pPr>
            <a:r>
              <a:rPr lang="en-US" sz="2800" dirty="0">
                <a:latin typeface="+mj-lt"/>
                <a:cs typeface="Times New Roman" pitchFamily="18" charset="0"/>
              </a:rPr>
              <a:t>It contains CSS- and (optionally) JavaScript-based design templates for typography, forms, buttons, navigation, and other interface components. </a:t>
            </a:r>
          </a:p>
          <a:p>
            <a:pPr marL="64008" indent="0">
              <a:buNone/>
            </a:pPr>
            <a:endParaRPr lang="en-US" sz="4000" dirty="0"/>
          </a:p>
        </p:txBody>
      </p:sp>
      <p:pic>
        <p:nvPicPr>
          <p:cNvPr id="4" name="Picture 6" descr="Bootstrap, plain, wordmark, logo Icon in Devicon">
            <a:extLst>
              <a:ext uri="{FF2B5EF4-FFF2-40B4-BE49-F238E27FC236}">
                <a16:creationId xmlns:a16="http://schemas.microsoft.com/office/drawing/2014/main" id="{EF89E773-00DD-823E-B2E1-193E0FE721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27948" y="4404829"/>
            <a:ext cx="1951521" cy="1951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9226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GitHub</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11</a:t>
            </a:fld>
            <a:endParaRPr lang="en-US" dirty="0"/>
          </a:p>
        </p:txBody>
      </p:sp>
      <p:sp>
        <p:nvSpPr>
          <p:cNvPr id="12" name="Content Placeholder 3">
            <a:extLst>
              <a:ext uri="{FF2B5EF4-FFF2-40B4-BE49-F238E27FC236}">
                <a16:creationId xmlns:a16="http://schemas.microsoft.com/office/drawing/2014/main" id="{034236C3-D99C-25D6-40ED-60CAAD22703F}"/>
              </a:ext>
            </a:extLst>
          </p:cNvPr>
          <p:cNvSpPr>
            <a:spLocks noGrp="1"/>
          </p:cNvSpPr>
          <p:nvPr>
            <p:ph idx="1"/>
          </p:nvPr>
        </p:nvSpPr>
        <p:spPr>
          <a:xfrm>
            <a:off x="1165353" y="1706563"/>
            <a:ext cx="10645646" cy="4649787"/>
          </a:xfrm>
        </p:spPr>
        <p:txBody>
          <a:bodyPr vert="horz" lIns="91440" tIns="45720" rIns="91440" bIns="45720" rtlCol="0" anchor="t">
            <a:normAutofit/>
          </a:bodyPr>
          <a:lstStyle/>
          <a:p>
            <a:pPr marL="457200" indent="-457200">
              <a:buFont typeface="Arial" panose="020B0604020202020204" pitchFamily="34" charset="0"/>
              <a:buChar char="•"/>
            </a:pPr>
            <a:r>
              <a:rPr lang="en-US" dirty="0"/>
              <a:t>GitHub, Inc. is a provider of Internet hosting for software development and version control using </a:t>
            </a:r>
            <a:r>
              <a:rPr lang="en-US" dirty="0" err="1"/>
              <a:t>Git</a:t>
            </a:r>
            <a:r>
              <a:rPr lang="en-US" dirty="0"/>
              <a:t>. </a:t>
            </a:r>
          </a:p>
          <a:p>
            <a:pPr marL="457200" indent="-457200">
              <a:buFont typeface="Arial" panose="020B0604020202020204" pitchFamily="34" charset="0"/>
              <a:buChar char="•"/>
            </a:pPr>
            <a:r>
              <a:rPr lang="en-US" dirty="0"/>
              <a:t>It offers the distributed version control and source code management functionality of </a:t>
            </a:r>
            <a:r>
              <a:rPr lang="en-US" dirty="0" err="1"/>
              <a:t>Git</a:t>
            </a:r>
            <a:r>
              <a:rPr lang="en-US" dirty="0"/>
              <a:t>, plus its own features. </a:t>
            </a:r>
          </a:p>
        </p:txBody>
      </p:sp>
      <p:pic>
        <p:nvPicPr>
          <p:cNvPr id="4" name="Picture 10">
            <a:extLst>
              <a:ext uri="{FF2B5EF4-FFF2-40B4-BE49-F238E27FC236}">
                <a16:creationId xmlns:a16="http://schemas.microsoft.com/office/drawing/2014/main" id="{C79E01A9-7F37-BCCD-9DBF-FCCF66F0B6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5000" y="4012096"/>
            <a:ext cx="6095999" cy="2464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5510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Google Chrome</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12</a:t>
            </a:fld>
            <a:endParaRPr lang="en-US" dirty="0"/>
          </a:p>
        </p:txBody>
      </p:sp>
      <p:sp>
        <p:nvSpPr>
          <p:cNvPr id="12" name="Content Placeholder 3">
            <a:extLst>
              <a:ext uri="{FF2B5EF4-FFF2-40B4-BE49-F238E27FC236}">
                <a16:creationId xmlns:a16="http://schemas.microsoft.com/office/drawing/2014/main" id="{034236C3-D99C-25D6-40ED-60CAAD22703F}"/>
              </a:ext>
            </a:extLst>
          </p:cNvPr>
          <p:cNvSpPr>
            <a:spLocks noGrp="1"/>
          </p:cNvSpPr>
          <p:nvPr>
            <p:ph idx="1"/>
          </p:nvPr>
        </p:nvSpPr>
        <p:spPr>
          <a:xfrm>
            <a:off x="1165353" y="1962524"/>
            <a:ext cx="10645646" cy="4393826"/>
          </a:xfrm>
        </p:spPr>
        <p:txBody>
          <a:bodyPr vert="horz" lIns="91440" tIns="45720" rIns="91440" bIns="45720" rtlCol="0" anchor="t">
            <a:normAutofit/>
          </a:bodyPr>
          <a:lstStyle/>
          <a:p>
            <a:pPr marL="457200" indent="-457200">
              <a:buFont typeface="Arial" panose="020B0604020202020204" pitchFamily="34" charset="0"/>
              <a:buChar char="•"/>
            </a:pPr>
            <a:r>
              <a:rPr lang="en-US" dirty="0"/>
              <a:t>Google chrome is a web browser application software for accessing the World Wide Web or a local website.</a:t>
            </a:r>
          </a:p>
          <a:p>
            <a:pPr marL="457200" indent="-457200">
              <a:buFont typeface="Arial" panose="020B0604020202020204" pitchFamily="34" charset="0"/>
              <a:buChar char="•"/>
            </a:pPr>
            <a:r>
              <a:rPr lang="en-US" dirty="0"/>
              <a:t>When a user requests a web page from a particular website, the web browser retrieves the necessary content from a web server and then displays the page on the user's device </a:t>
            </a:r>
          </a:p>
        </p:txBody>
      </p:sp>
      <p:pic>
        <p:nvPicPr>
          <p:cNvPr id="4" name="Picture 8" descr="Chrome Icon | Android L Iconset | dtafalonso">
            <a:extLst>
              <a:ext uri="{FF2B5EF4-FFF2-40B4-BE49-F238E27FC236}">
                <a16:creationId xmlns:a16="http://schemas.microsoft.com/office/drawing/2014/main" id="{BC220A39-60FA-08EB-31DA-09FE27A403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59505" y="4104856"/>
            <a:ext cx="2251494" cy="2251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7176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a:xfrm>
            <a:off x="1167492" y="-41031"/>
            <a:ext cx="9779183" cy="1325563"/>
          </a:xfrm>
        </p:spPr>
        <p:txBody>
          <a:bodyPr/>
          <a:lstStyle/>
          <a:p>
            <a:r>
              <a:rPr lang="en-US" dirty="0"/>
              <a:t>Backend Software Technologies</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13</a:t>
            </a:fld>
            <a:endParaRPr lang="en-US" dirty="0"/>
          </a:p>
        </p:txBody>
      </p:sp>
      <p:pic>
        <p:nvPicPr>
          <p:cNvPr id="1026" name="Picture 2" descr="Project Jupyter | Home">
            <a:extLst>
              <a:ext uri="{FF2B5EF4-FFF2-40B4-BE49-F238E27FC236}">
                <a16:creationId xmlns:a16="http://schemas.microsoft.com/office/drawing/2014/main" id="{42A4F38D-C9A7-8E1A-8104-3076AEBE219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7244" r="26548"/>
          <a:stretch/>
        </p:blipFill>
        <p:spPr bwMode="auto">
          <a:xfrm>
            <a:off x="9968589" y="4337549"/>
            <a:ext cx="1670428" cy="18979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E86E8FD-7BC5-DE1B-A086-BA92A05E89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7263" y="4505558"/>
            <a:ext cx="4506191" cy="133425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achine learning logo - Wi6Labs">
            <a:extLst>
              <a:ext uri="{FF2B5EF4-FFF2-40B4-BE49-F238E27FC236}">
                <a16:creationId xmlns:a16="http://schemas.microsoft.com/office/drawing/2014/main" id="{8E27BAF0-B4F0-7C47-AF31-B2519938D8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42749" y="1800490"/>
            <a:ext cx="2203771" cy="14473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E078B6D1-46C2-B73E-FFCB-EEA90F4E69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45325" y="1681193"/>
            <a:ext cx="4803783" cy="188023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Why the Visual Studio Code team launched a snap | Snapcraft">
            <a:extLst>
              <a:ext uri="{FF2B5EF4-FFF2-40B4-BE49-F238E27FC236}">
                <a16:creationId xmlns:a16="http://schemas.microsoft.com/office/drawing/2014/main" id="{209BCE90-63BE-80F7-CFC3-A0BB82DE1B4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5319" t="11111" r="5750"/>
          <a:stretch/>
        </p:blipFill>
        <p:spPr bwMode="auto">
          <a:xfrm>
            <a:off x="5357446" y="4505558"/>
            <a:ext cx="4127511" cy="20627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4082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Visual Studio Code</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14</a:t>
            </a:fld>
            <a:endParaRPr lang="en-US" dirty="0"/>
          </a:p>
        </p:txBody>
      </p:sp>
      <p:sp>
        <p:nvSpPr>
          <p:cNvPr id="12" name="Content Placeholder 3">
            <a:extLst>
              <a:ext uri="{FF2B5EF4-FFF2-40B4-BE49-F238E27FC236}">
                <a16:creationId xmlns:a16="http://schemas.microsoft.com/office/drawing/2014/main" id="{034236C3-D99C-25D6-40ED-60CAAD22703F}"/>
              </a:ext>
            </a:extLst>
          </p:cNvPr>
          <p:cNvSpPr>
            <a:spLocks noGrp="1"/>
          </p:cNvSpPr>
          <p:nvPr>
            <p:ph idx="1"/>
          </p:nvPr>
        </p:nvSpPr>
        <p:spPr>
          <a:xfrm>
            <a:off x="1167492" y="1706563"/>
            <a:ext cx="10645646" cy="3070345"/>
          </a:xfrm>
        </p:spPr>
        <p:txBody>
          <a:bodyPr vert="horz" lIns="91440" tIns="45720" rIns="91440" bIns="45720" rtlCol="0" anchor="t">
            <a:normAutofit/>
          </a:bodyPr>
          <a:lstStyle/>
          <a:p>
            <a:pPr marL="521208" indent="-457200">
              <a:buFont typeface="Arial" panose="020B0604020202020204" pitchFamily="34" charset="0"/>
              <a:buChar char="•"/>
            </a:pPr>
            <a:r>
              <a:rPr lang="en-IN" sz="3200" dirty="0"/>
              <a:t>Visual Studio Code is a source-code editor made by Microsoft for Windows, Linux and </a:t>
            </a:r>
            <a:r>
              <a:rPr lang="en-IN" sz="3200" dirty="0" err="1"/>
              <a:t>macOS</a:t>
            </a:r>
            <a:r>
              <a:rPr lang="en-IN" sz="3200" dirty="0"/>
              <a:t>. </a:t>
            </a:r>
          </a:p>
          <a:p>
            <a:pPr marL="521208" indent="-457200">
              <a:buFont typeface="Arial" panose="020B0604020202020204" pitchFamily="34" charset="0"/>
              <a:buChar char="•"/>
            </a:pPr>
            <a:r>
              <a:rPr lang="en-IN" sz="3200" dirty="0"/>
              <a:t>Features include support for debugging, syntax highlighting, intelligent code completion, snippets, code refactoring, and embedded Git. </a:t>
            </a:r>
            <a:endParaRPr lang="en-US" sz="3200" dirty="0"/>
          </a:p>
        </p:txBody>
      </p:sp>
      <p:pic>
        <p:nvPicPr>
          <p:cNvPr id="6" name="Picture 10" descr="Why the Visual Studio Code team launched a snap | Snapcraft">
            <a:extLst>
              <a:ext uri="{FF2B5EF4-FFF2-40B4-BE49-F238E27FC236}">
                <a16:creationId xmlns:a16="http://schemas.microsoft.com/office/drawing/2014/main" id="{3161EBDF-61F4-A3FC-0816-1ED6BC8D989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19" t="11111" r="5750"/>
          <a:stretch/>
        </p:blipFill>
        <p:spPr bwMode="auto">
          <a:xfrm>
            <a:off x="5945036" y="4029840"/>
            <a:ext cx="5177233" cy="25873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2209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Python</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15</a:t>
            </a:fld>
            <a:endParaRPr lang="en-US" dirty="0"/>
          </a:p>
        </p:txBody>
      </p:sp>
      <p:sp>
        <p:nvSpPr>
          <p:cNvPr id="12" name="Content Placeholder 3">
            <a:extLst>
              <a:ext uri="{FF2B5EF4-FFF2-40B4-BE49-F238E27FC236}">
                <a16:creationId xmlns:a16="http://schemas.microsoft.com/office/drawing/2014/main" id="{034236C3-D99C-25D6-40ED-60CAAD22703F}"/>
              </a:ext>
            </a:extLst>
          </p:cNvPr>
          <p:cNvSpPr>
            <a:spLocks noGrp="1"/>
          </p:cNvSpPr>
          <p:nvPr>
            <p:ph idx="1"/>
          </p:nvPr>
        </p:nvSpPr>
        <p:spPr>
          <a:xfrm>
            <a:off x="1245324" y="1970334"/>
            <a:ext cx="10567813" cy="3070345"/>
          </a:xfrm>
        </p:spPr>
        <p:txBody>
          <a:bodyPr vert="horz" lIns="91440" tIns="45720" rIns="91440" bIns="45720" rtlCol="0" anchor="t">
            <a:normAutofit/>
          </a:bodyPr>
          <a:lstStyle/>
          <a:p>
            <a:pPr marL="521208" indent="-457200">
              <a:buFont typeface="Arial" panose="020B0604020202020204" pitchFamily="34" charset="0"/>
              <a:buChar char="•"/>
            </a:pPr>
            <a:r>
              <a:rPr lang="en-US" sz="2600" dirty="0"/>
              <a:t>Python is an interpreted, object-oriented, high-level programming language with dynamic semantics. </a:t>
            </a:r>
          </a:p>
          <a:p>
            <a:pPr marL="521208" indent="-457200">
              <a:buFont typeface="Arial" panose="020B0604020202020204" pitchFamily="34" charset="0"/>
              <a:buChar char="•"/>
            </a:pPr>
            <a:r>
              <a:rPr lang="en-US" sz="2600" dirty="0"/>
              <a:t>Python supports modules and packages, which encourages program modularity and code reuse. </a:t>
            </a:r>
          </a:p>
          <a:p>
            <a:pPr marL="521208" indent="-457200">
              <a:buFont typeface="Arial" panose="020B0604020202020204" pitchFamily="34" charset="0"/>
              <a:buChar char="•"/>
            </a:pPr>
            <a:r>
              <a:rPr lang="en-US" sz="2600" dirty="0"/>
              <a:t>Python's simple, easy to learn syntax emphasizes readability . </a:t>
            </a:r>
          </a:p>
        </p:txBody>
      </p:sp>
      <p:pic>
        <p:nvPicPr>
          <p:cNvPr id="6" name="Picture 4">
            <a:extLst>
              <a:ext uri="{FF2B5EF4-FFF2-40B4-BE49-F238E27FC236}">
                <a16:creationId xmlns:a16="http://schemas.microsoft.com/office/drawing/2014/main" id="{28029ADF-72E6-8A45-DD71-A3CE3170A2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54615" y="4681530"/>
            <a:ext cx="5656384" cy="16748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00991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Jupyter Notebook</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16</a:t>
            </a:fld>
            <a:endParaRPr lang="en-US" dirty="0"/>
          </a:p>
        </p:txBody>
      </p:sp>
      <p:sp>
        <p:nvSpPr>
          <p:cNvPr id="12" name="Content Placeholder 3">
            <a:extLst>
              <a:ext uri="{FF2B5EF4-FFF2-40B4-BE49-F238E27FC236}">
                <a16:creationId xmlns:a16="http://schemas.microsoft.com/office/drawing/2014/main" id="{034236C3-D99C-25D6-40ED-60CAAD22703F}"/>
              </a:ext>
            </a:extLst>
          </p:cNvPr>
          <p:cNvSpPr>
            <a:spLocks noGrp="1"/>
          </p:cNvSpPr>
          <p:nvPr>
            <p:ph idx="1"/>
          </p:nvPr>
        </p:nvSpPr>
        <p:spPr>
          <a:xfrm>
            <a:off x="1167492" y="2075843"/>
            <a:ext cx="10260636" cy="2930223"/>
          </a:xfrm>
        </p:spPr>
        <p:txBody>
          <a:bodyPr vert="horz" lIns="91440" tIns="45720" rIns="91440" bIns="45720" rtlCol="0" anchor="t">
            <a:normAutofit/>
          </a:bodyPr>
          <a:lstStyle/>
          <a:p>
            <a:pPr marL="521208" indent="-457200">
              <a:buFont typeface="Arial" panose="020B0604020202020204" pitchFamily="34" charset="0"/>
              <a:buChar char="•"/>
            </a:pPr>
            <a:r>
              <a:rPr lang="en-US" sz="2400" dirty="0"/>
              <a:t>The Jupyter Notebook is an open-source web application that can be used to create and share documents that contain live code, equations, visualizations, and text. </a:t>
            </a:r>
          </a:p>
          <a:p>
            <a:pPr marL="521208" indent="-457200">
              <a:buFont typeface="Arial" panose="020B0604020202020204" pitchFamily="34" charset="0"/>
              <a:buChar char="•"/>
            </a:pPr>
            <a:r>
              <a:rPr lang="en-US" sz="2400" dirty="0"/>
              <a:t>Its flexible interface allows users to configure and arrange workflows in data science, scientific computing, computational journalism, and machine learning.</a:t>
            </a:r>
          </a:p>
          <a:p>
            <a:pPr marL="521208" indent="-457200">
              <a:buFont typeface="Arial" panose="020B0604020202020204" pitchFamily="34" charset="0"/>
              <a:buChar char="•"/>
            </a:pPr>
            <a:r>
              <a:rPr lang="en-US" sz="2400" dirty="0"/>
              <a:t>A modular design invites extensions to expand and enrich functionality.</a:t>
            </a:r>
          </a:p>
        </p:txBody>
      </p:sp>
      <p:pic>
        <p:nvPicPr>
          <p:cNvPr id="6" name="Picture 2" descr="Project Jupyter | Home">
            <a:extLst>
              <a:ext uri="{FF2B5EF4-FFF2-40B4-BE49-F238E27FC236}">
                <a16:creationId xmlns:a16="http://schemas.microsoft.com/office/drawing/2014/main" id="{5EEECAB0-70FD-C624-2CB0-31A4D2F72CD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7244" r="26548"/>
          <a:stretch/>
        </p:blipFill>
        <p:spPr bwMode="auto">
          <a:xfrm>
            <a:off x="10109980" y="4636786"/>
            <a:ext cx="1513451" cy="1719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537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Machine Learning</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17</a:t>
            </a:fld>
            <a:endParaRPr lang="en-US" dirty="0"/>
          </a:p>
        </p:txBody>
      </p:sp>
      <p:sp>
        <p:nvSpPr>
          <p:cNvPr id="12" name="Content Placeholder 3">
            <a:extLst>
              <a:ext uri="{FF2B5EF4-FFF2-40B4-BE49-F238E27FC236}">
                <a16:creationId xmlns:a16="http://schemas.microsoft.com/office/drawing/2014/main" id="{034236C3-D99C-25D6-40ED-60CAAD22703F}"/>
              </a:ext>
            </a:extLst>
          </p:cNvPr>
          <p:cNvSpPr>
            <a:spLocks noGrp="1"/>
          </p:cNvSpPr>
          <p:nvPr>
            <p:ph idx="1"/>
          </p:nvPr>
        </p:nvSpPr>
        <p:spPr>
          <a:xfrm>
            <a:off x="1167492" y="1706564"/>
            <a:ext cx="8269806" cy="4418192"/>
          </a:xfrm>
          <a:ln>
            <a:solidFill>
              <a:schemeClr val="bg1"/>
            </a:solidFill>
          </a:ln>
        </p:spPr>
        <p:txBody>
          <a:bodyPr vert="horz" lIns="91440" tIns="45720" rIns="91440" bIns="45720" rtlCol="0" anchor="t">
            <a:normAutofit fontScale="62500" lnSpcReduction="20000"/>
          </a:bodyPr>
          <a:lstStyle/>
          <a:p>
            <a:pPr marL="521208" indent="-457200">
              <a:lnSpc>
                <a:spcPct val="120000"/>
              </a:lnSpc>
              <a:buFont typeface="Arial" panose="020B0604020202020204" pitchFamily="34" charset="0"/>
              <a:buChar char="•"/>
            </a:pPr>
            <a:r>
              <a:rPr lang="en-US" dirty="0"/>
              <a:t>Machine learning (ML) is a type of artificial intelligence (AI) that allows software applications to become more accurate at predicting outcomes without being explicitly programmed to do so. Machine learning algorithms use historical data as input to predict new output values.</a:t>
            </a:r>
          </a:p>
          <a:p>
            <a:pPr marL="64008">
              <a:lnSpc>
                <a:spcPct val="120000"/>
              </a:lnSpc>
            </a:pPr>
            <a:r>
              <a:rPr lang="en-US" dirty="0"/>
              <a:t>	We used two algorithm in this project, and they are:</a:t>
            </a:r>
          </a:p>
          <a:p>
            <a:pPr marL="521208" indent="-457200">
              <a:lnSpc>
                <a:spcPct val="120000"/>
              </a:lnSpc>
              <a:buFont typeface="Arial" panose="020B0604020202020204" pitchFamily="34" charset="0"/>
              <a:buChar char="•"/>
            </a:pPr>
            <a:r>
              <a:rPr lang="en-US" b="1" dirty="0"/>
              <a:t>Linear Regression:</a:t>
            </a:r>
            <a:r>
              <a:rPr lang="en-US" dirty="0"/>
              <a:t> Simple linear regression is a type of regression analysis where the number of independent variables is one and there is a linear relationship between the independent (x) and dependent (y) variables. </a:t>
            </a:r>
          </a:p>
          <a:p>
            <a:pPr marL="521208" indent="-457200">
              <a:lnSpc>
                <a:spcPct val="120000"/>
              </a:lnSpc>
              <a:buFont typeface="Arial" panose="020B0604020202020204" pitchFamily="34" charset="0"/>
              <a:buChar char="•"/>
            </a:pPr>
            <a:r>
              <a:rPr lang="en-US" b="1" dirty="0"/>
              <a:t>Multivariable Polynomial Regression: </a:t>
            </a:r>
            <a:r>
              <a:rPr lang="en-US" dirty="0"/>
              <a:t>Multivariate Multiple Regression is the method of modeling multiple responses, or dependent variables, with a single set of predictor variables. </a:t>
            </a:r>
          </a:p>
          <a:p>
            <a:pPr marL="521208" indent="-457200">
              <a:lnSpc>
                <a:spcPct val="120000"/>
              </a:lnSpc>
              <a:buFont typeface="Arial" panose="020B0604020202020204" pitchFamily="34" charset="0"/>
              <a:buChar char="•"/>
            </a:pPr>
            <a:endParaRPr lang="en-US" dirty="0"/>
          </a:p>
        </p:txBody>
      </p:sp>
      <p:pic>
        <p:nvPicPr>
          <p:cNvPr id="6" name="Picture 6" descr="Machine learning logo - Wi6Labs">
            <a:extLst>
              <a:ext uri="{FF2B5EF4-FFF2-40B4-BE49-F238E27FC236}">
                <a16:creationId xmlns:a16="http://schemas.microsoft.com/office/drawing/2014/main" id="{6B2AFAA0-671A-4348-6327-C5C9944091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7841" y="3070671"/>
            <a:ext cx="2573158" cy="1689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8989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Flask</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18</a:t>
            </a:fld>
            <a:endParaRPr lang="en-US" dirty="0"/>
          </a:p>
        </p:txBody>
      </p:sp>
      <p:sp>
        <p:nvSpPr>
          <p:cNvPr id="12" name="Content Placeholder 3">
            <a:extLst>
              <a:ext uri="{FF2B5EF4-FFF2-40B4-BE49-F238E27FC236}">
                <a16:creationId xmlns:a16="http://schemas.microsoft.com/office/drawing/2014/main" id="{034236C3-D99C-25D6-40ED-60CAAD22703F}"/>
              </a:ext>
            </a:extLst>
          </p:cNvPr>
          <p:cNvSpPr>
            <a:spLocks noGrp="1"/>
          </p:cNvSpPr>
          <p:nvPr>
            <p:ph idx="1"/>
          </p:nvPr>
        </p:nvSpPr>
        <p:spPr>
          <a:xfrm>
            <a:off x="1167492" y="1706563"/>
            <a:ext cx="10645646" cy="3070345"/>
          </a:xfrm>
        </p:spPr>
        <p:txBody>
          <a:bodyPr vert="horz" lIns="91440" tIns="45720" rIns="91440" bIns="45720" rtlCol="0" anchor="t">
            <a:normAutofit lnSpcReduction="10000"/>
          </a:bodyPr>
          <a:lstStyle/>
          <a:p>
            <a:pPr marL="521208" indent="-457200">
              <a:lnSpc>
                <a:spcPct val="100000"/>
              </a:lnSpc>
              <a:buFont typeface="Arial" panose="020B0604020202020204" pitchFamily="34" charset="0"/>
              <a:buChar char="•"/>
            </a:pPr>
            <a:r>
              <a:rPr lang="en-US" dirty="0"/>
              <a:t>Flask is a small and lightweight Python web framework that provides useful tools and features that make creating web applications in Python easier.</a:t>
            </a:r>
          </a:p>
          <a:p>
            <a:pPr marL="521208" indent="-457200">
              <a:lnSpc>
                <a:spcPct val="100000"/>
              </a:lnSpc>
              <a:buFont typeface="Arial" panose="020B0604020202020204" pitchFamily="34" charset="0"/>
              <a:buChar char="•"/>
            </a:pPr>
            <a:r>
              <a:rPr lang="en-US" dirty="0"/>
              <a:t>Flask uses the Jinja template engine to dynamically build HTML pages using familiar Python concepts such as variables, loops, lists, and so on. We have used these templates as part of this project.</a:t>
            </a:r>
          </a:p>
        </p:txBody>
      </p:sp>
      <p:pic>
        <p:nvPicPr>
          <p:cNvPr id="6" name="Picture 8">
            <a:extLst>
              <a:ext uri="{FF2B5EF4-FFF2-40B4-BE49-F238E27FC236}">
                <a16:creationId xmlns:a16="http://schemas.microsoft.com/office/drawing/2014/main" id="{9992A6A0-DEBC-4B78-3DF7-813D94BF3E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0560" y="4713672"/>
            <a:ext cx="4196861" cy="1642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7007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a:xfrm>
            <a:off x="807007" y="381000"/>
            <a:ext cx="9779183" cy="1325563"/>
          </a:xfrm>
        </p:spPr>
        <p:txBody>
          <a:bodyPr/>
          <a:lstStyle/>
          <a:p>
            <a:r>
              <a:rPr lang="en-IN" dirty="0"/>
              <a:t>Libraries &amp; Module for Algorithm Development Using Python</a:t>
            </a:r>
            <a:endParaRPr lang="en-US" dirty="0"/>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19</a:t>
            </a:fld>
            <a:endParaRPr lang="en-US" dirty="0"/>
          </a:p>
        </p:txBody>
      </p:sp>
      <p:sp>
        <p:nvSpPr>
          <p:cNvPr id="4" name="Content Placeholder 3">
            <a:extLst>
              <a:ext uri="{FF2B5EF4-FFF2-40B4-BE49-F238E27FC236}">
                <a16:creationId xmlns:a16="http://schemas.microsoft.com/office/drawing/2014/main" id="{DEE7DC3A-66C1-1821-C94E-E31E4464ED42}"/>
              </a:ext>
            </a:extLst>
          </p:cNvPr>
          <p:cNvSpPr>
            <a:spLocks noGrp="1"/>
          </p:cNvSpPr>
          <p:nvPr>
            <p:ph idx="1"/>
          </p:nvPr>
        </p:nvSpPr>
        <p:spPr>
          <a:xfrm>
            <a:off x="607387" y="1706563"/>
            <a:ext cx="2791421" cy="4137864"/>
          </a:xfrm>
        </p:spPr>
        <p:txBody>
          <a:bodyPr vert="horz" lIns="91440" tIns="45720" rIns="91440" bIns="45720" rtlCol="0" anchor="t">
            <a:normAutofit/>
          </a:bodyPr>
          <a:lstStyle/>
          <a:p>
            <a:pPr marL="514350" indent="-514350">
              <a:buFont typeface="Arial" panose="020B0604020202020204" pitchFamily="34" charset="0"/>
              <a:buChar char="•"/>
            </a:pPr>
            <a:r>
              <a:rPr lang="en-US" sz="1800" dirty="0" err="1"/>
              <a:t>asttokens</a:t>
            </a:r>
            <a:r>
              <a:rPr lang="en-US" sz="1800" dirty="0"/>
              <a:t>==2.0.5</a:t>
            </a:r>
          </a:p>
          <a:p>
            <a:pPr marL="514350" indent="-514350">
              <a:buFont typeface="Arial" panose="020B0604020202020204" pitchFamily="34" charset="0"/>
              <a:buChar char="•"/>
            </a:pPr>
            <a:r>
              <a:rPr lang="en-US" sz="1800" dirty="0" err="1"/>
              <a:t>backcall</a:t>
            </a:r>
            <a:r>
              <a:rPr lang="en-US" sz="1800" dirty="0"/>
              <a:t>==0.2.0</a:t>
            </a:r>
          </a:p>
          <a:p>
            <a:pPr marL="514350" indent="-514350">
              <a:buFont typeface="Arial" panose="020B0604020202020204" pitchFamily="34" charset="0"/>
              <a:buChar char="•"/>
            </a:pPr>
            <a:r>
              <a:rPr lang="en-US" sz="1800" dirty="0"/>
              <a:t>click==8.0.4</a:t>
            </a:r>
          </a:p>
          <a:p>
            <a:pPr marL="514350" indent="-514350">
              <a:buFont typeface="Arial" panose="020B0604020202020204" pitchFamily="34" charset="0"/>
              <a:buChar char="•"/>
            </a:pPr>
            <a:r>
              <a:rPr lang="en-US" sz="1800" dirty="0" err="1"/>
              <a:t>colorama</a:t>
            </a:r>
            <a:r>
              <a:rPr lang="en-US" sz="1800" dirty="0"/>
              <a:t>==0.4.4</a:t>
            </a:r>
          </a:p>
          <a:p>
            <a:pPr marL="514350" indent="-514350">
              <a:buFont typeface="Arial" panose="020B0604020202020204" pitchFamily="34" charset="0"/>
              <a:buChar char="•"/>
            </a:pPr>
            <a:r>
              <a:rPr lang="en-US" sz="1800" dirty="0" err="1"/>
              <a:t>debugpy</a:t>
            </a:r>
            <a:r>
              <a:rPr lang="en-US" sz="1800" dirty="0"/>
              <a:t>==1.5.1</a:t>
            </a:r>
          </a:p>
          <a:p>
            <a:pPr marL="514350" indent="-514350">
              <a:buFont typeface="Arial" panose="020B0604020202020204" pitchFamily="34" charset="0"/>
              <a:buChar char="•"/>
            </a:pPr>
            <a:r>
              <a:rPr lang="en-US" sz="1800" dirty="0"/>
              <a:t>decorator==5.1.1</a:t>
            </a:r>
          </a:p>
          <a:p>
            <a:pPr marL="514350" indent="-514350">
              <a:buFont typeface="Arial" panose="020B0604020202020204" pitchFamily="34" charset="0"/>
              <a:buChar char="•"/>
            </a:pPr>
            <a:r>
              <a:rPr lang="en-US" sz="1800" dirty="0" err="1"/>
              <a:t>entrypoints</a:t>
            </a:r>
            <a:r>
              <a:rPr lang="en-US" sz="1800" dirty="0"/>
              <a:t>==0.4</a:t>
            </a:r>
          </a:p>
          <a:p>
            <a:pPr marL="514350" indent="-514350">
              <a:buFont typeface="Arial" panose="020B0604020202020204" pitchFamily="34" charset="0"/>
              <a:buChar char="•"/>
            </a:pPr>
            <a:r>
              <a:rPr lang="en-US" sz="1800" dirty="0"/>
              <a:t>executing==0.8.3</a:t>
            </a:r>
          </a:p>
          <a:p>
            <a:pPr marL="514350" indent="-514350">
              <a:buFont typeface="Arial" panose="020B0604020202020204" pitchFamily="34" charset="0"/>
              <a:buChar char="•"/>
            </a:pPr>
            <a:r>
              <a:rPr lang="en-US" sz="1800" dirty="0"/>
              <a:t>Flask==2.0.3</a:t>
            </a:r>
          </a:p>
          <a:p>
            <a:pPr marL="514350" indent="-514350">
              <a:buFont typeface="Arial" panose="020B0604020202020204" pitchFamily="34" charset="0"/>
              <a:buChar char="•"/>
            </a:pPr>
            <a:r>
              <a:rPr lang="en-US" sz="1800" dirty="0"/>
              <a:t>nest-</a:t>
            </a:r>
            <a:r>
              <a:rPr lang="en-US" sz="1800" dirty="0" err="1"/>
              <a:t>asyncio</a:t>
            </a:r>
            <a:r>
              <a:rPr lang="en-US" sz="1800" dirty="0"/>
              <a:t>==1.5.4</a:t>
            </a:r>
          </a:p>
          <a:p>
            <a:pPr marL="514350" indent="-514350">
              <a:buFont typeface="Arial" panose="020B0604020202020204" pitchFamily="34" charset="0"/>
              <a:buChar char="•"/>
            </a:pPr>
            <a:endParaRPr lang="en-US" sz="1800" dirty="0"/>
          </a:p>
          <a:p>
            <a:pPr marL="514350" indent="-514350">
              <a:buFont typeface="Arial" panose="020B0604020202020204" pitchFamily="34" charset="0"/>
              <a:buChar char="•"/>
            </a:pPr>
            <a:endParaRPr lang="en-US" sz="1800" dirty="0"/>
          </a:p>
        </p:txBody>
      </p:sp>
      <p:sp>
        <p:nvSpPr>
          <p:cNvPr id="9" name="Content Placeholder 3">
            <a:extLst>
              <a:ext uri="{FF2B5EF4-FFF2-40B4-BE49-F238E27FC236}">
                <a16:creationId xmlns:a16="http://schemas.microsoft.com/office/drawing/2014/main" id="{7792E704-D715-DB08-9AFD-D96D01B372F9}"/>
              </a:ext>
            </a:extLst>
          </p:cNvPr>
          <p:cNvSpPr txBox="1">
            <a:spLocks/>
          </p:cNvSpPr>
          <p:nvPr/>
        </p:nvSpPr>
        <p:spPr>
          <a:xfrm>
            <a:off x="2391197" y="6090249"/>
            <a:ext cx="2155817" cy="1173193"/>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Arial" panose="020B0604020202020204" pitchFamily="34" charset="0"/>
              <a:buChar char="•"/>
            </a:pPr>
            <a:endParaRPr lang="en-US" sz="1800" dirty="0"/>
          </a:p>
        </p:txBody>
      </p:sp>
      <p:sp>
        <p:nvSpPr>
          <p:cNvPr id="10" name="Content Placeholder 3">
            <a:extLst>
              <a:ext uri="{FF2B5EF4-FFF2-40B4-BE49-F238E27FC236}">
                <a16:creationId xmlns:a16="http://schemas.microsoft.com/office/drawing/2014/main" id="{55D2F69C-0598-1CE2-279A-CD20E47438A1}"/>
              </a:ext>
            </a:extLst>
          </p:cNvPr>
          <p:cNvSpPr txBox="1">
            <a:spLocks/>
          </p:cNvSpPr>
          <p:nvPr/>
        </p:nvSpPr>
        <p:spPr>
          <a:xfrm>
            <a:off x="6878967" y="4789068"/>
            <a:ext cx="2155817" cy="4137864"/>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Arial" panose="020B0604020202020204" pitchFamily="34" charset="0"/>
              <a:buChar char="•"/>
            </a:pPr>
            <a:endParaRPr lang="en-US" sz="1700" dirty="0"/>
          </a:p>
        </p:txBody>
      </p:sp>
      <p:sp>
        <p:nvSpPr>
          <p:cNvPr id="11" name="Content Placeholder 3">
            <a:extLst>
              <a:ext uri="{FF2B5EF4-FFF2-40B4-BE49-F238E27FC236}">
                <a16:creationId xmlns:a16="http://schemas.microsoft.com/office/drawing/2014/main" id="{EE2DE1A7-C933-8675-D8FB-06C77421F5FD}"/>
              </a:ext>
            </a:extLst>
          </p:cNvPr>
          <p:cNvSpPr txBox="1">
            <a:spLocks/>
          </p:cNvSpPr>
          <p:nvPr/>
        </p:nvSpPr>
        <p:spPr>
          <a:xfrm>
            <a:off x="5652268" y="4408068"/>
            <a:ext cx="2155817" cy="4137864"/>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Arial" panose="020B0604020202020204" pitchFamily="34" charset="0"/>
              <a:buChar char="•"/>
            </a:pPr>
            <a:endParaRPr lang="en-US" sz="1700" dirty="0"/>
          </a:p>
        </p:txBody>
      </p:sp>
      <p:sp>
        <p:nvSpPr>
          <p:cNvPr id="12" name="Content Placeholder 3">
            <a:extLst>
              <a:ext uri="{FF2B5EF4-FFF2-40B4-BE49-F238E27FC236}">
                <a16:creationId xmlns:a16="http://schemas.microsoft.com/office/drawing/2014/main" id="{E485177B-630A-3B88-37A4-50F82CF11BBC}"/>
              </a:ext>
            </a:extLst>
          </p:cNvPr>
          <p:cNvSpPr txBox="1">
            <a:spLocks/>
          </p:cNvSpPr>
          <p:nvPr/>
        </p:nvSpPr>
        <p:spPr>
          <a:xfrm>
            <a:off x="3398809" y="1706563"/>
            <a:ext cx="2791422" cy="4137864"/>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Arial" panose="020B0604020202020204" pitchFamily="34" charset="0"/>
              <a:buChar char="•"/>
            </a:pPr>
            <a:r>
              <a:rPr lang="en-US" sz="1800" dirty="0" err="1"/>
              <a:t>ipykernel</a:t>
            </a:r>
            <a:r>
              <a:rPr lang="en-US" sz="1800" dirty="0"/>
              <a:t>==6.9.2</a:t>
            </a:r>
          </a:p>
          <a:p>
            <a:pPr marL="514350" indent="-514350">
              <a:buFont typeface="Arial" panose="020B0604020202020204" pitchFamily="34" charset="0"/>
              <a:buChar char="•"/>
            </a:pPr>
            <a:r>
              <a:rPr lang="en-US" sz="1800" dirty="0" err="1"/>
              <a:t>ipython</a:t>
            </a:r>
            <a:r>
              <a:rPr lang="en-US" sz="1800" dirty="0"/>
              <a:t>==8.1.1</a:t>
            </a:r>
          </a:p>
          <a:p>
            <a:pPr marL="514350" indent="-514350">
              <a:buFont typeface="Arial" panose="020B0604020202020204" pitchFamily="34" charset="0"/>
              <a:buChar char="•"/>
            </a:pPr>
            <a:r>
              <a:rPr lang="en-US" sz="1800" dirty="0" err="1"/>
              <a:t>itsdangerous</a:t>
            </a:r>
            <a:r>
              <a:rPr lang="en-US" sz="1800" dirty="0"/>
              <a:t>==2.1.1</a:t>
            </a:r>
          </a:p>
          <a:p>
            <a:pPr marL="514350" indent="-514350">
              <a:buFont typeface="Arial" panose="020B0604020202020204" pitchFamily="34" charset="0"/>
              <a:buChar char="•"/>
            </a:pPr>
            <a:r>
              <a:rPr lang="en-US" sz="1800" dirty="0"/>
              <a:t>jedi==0.18.1</a:t>
            </a:r>
          </a:p>
          <a:p>
            <a:pPr marL="514350" indent="-514350">
              <a:buFont typeface="Arial" panose="020B0604020202020204" pitchFamily="34" charset="0"/>
              <a:buChar char="•"/>
            </a:pPr>
            <a:r>
              <a:rPr lang="en-US" sz="1800" dirty="0"/>
              <a:t>Jinja2==3.0.3</a:t>
            </a:r>
          </a:p>
          <a:p>
            <a:pPr marL="514350" indent="-514350">
              <a:buFont typeface="Arial" panose="020B0604020202020204" pitchFamily="34" charset="0"/>
              <a:buChar char="•"/>
            </a:pPr>
            <a:r>
              <a:rPr lang="en-US" sz="1800" dirty="0" err="1"/>
              <a:t>joblib</a:t>
            </a:r>
            <a:r>
              <a:rPr lang="en-US" sz="1800" dirty="0"/>
              <a:t>==1.1.0</a:t>
            </a:r>
          </a:p>
          <a:p>
            <a:pPr marL="514350" indent="-514350">
              <a:buFont typeface="Arial" panose="020B0604020202020204" pitchFamily="34" charset="0"/>
              <a:buChar char="•"/>
            </a:pPr>
            <a:r>
              <a:rPr lang="en-US" sz="1800" dirty="0" err="1"/>
              <a:t>jupyter</a:t>
            </a:r>
            <a:r>
              <a:rPr lang="en-US" sz="1800" dirty="0"/>
              <a:t>-client==7.1.2</a:t>
            </a:r>
          </a:p>
          <a:p>
            <a:pPr marL="514350" indent="-514350">
              <a:buFont typeface="Arial" panose="020B0604020202020204" pitchFamily="34" charset="0"/>
              <a:buChar char="•"/>
            </a:pPr>
            <a:r>
              <a:rPr lang="en-US" sz="1800" dirty="0" err="1"/>
              <a:t>jupyter</a:t>
            </a:r>
            <a:r>
              <a:rPr lang="en-US" sz="1800" dirty="0"/>
              <a:t>-core==4.9.2</a:t>
            </a:r>
          </a:p>
          <a:p>
            <a:pPr marL="514350" indent="-514350">
              <a:buFont typeface="Arial" panose="020B0604020202020204" pitchFamily="34" charset="0"/>
              <a:buChar char="•"/>
            </a:pPr>
            <a:r>
              <a:rPr lang="en-US" sz="1800" dirty="0" err="1"/>
              <a:t>MarkupSafe</a:t>
            </a:r>
            <a:r>
              <a:rPr lang="en-US" sz="1800" dirty="0"/>
              <a:t>==2.1.1</a:t>
            </a:r>
          </a:p>
          <a:p>
            <a:pPr marL="514350" indent="-514350">
              <a:buFont typeface="Arial" panose="020B0604020202020204" pitchFamily="34" charset="0"/>
              <a:buChar char="•"/>
            </a:pPr>
            <a:r>
              <a:rPr lang="en-US" sz="1800" dirty="0"/>
              <a:t>numpy==1.22.3</a:t>
            </a:r>
          </a:p>
          <a:p>
            <a:pPr marL="514350" indent="-514350">
              <a:buFont typeface="Arial" panose="020B0604020202020204" pitchFamily="34" charset="0"/>
              <a:buChar char="•"/>
            </a:pPr>
            <a:r>
              <a:rPr lang="en-US" sz="1800" dirty="0"/>
              <a:t>pandas==1.4.1</a:t>
            </a:r>
          </a:p>
          <a:p>
            <a:pPr marL="514350" indent="-514350">
              <a:buFont typeface="Arial" panose="020B0604020202020204" pitchFamily="34" charset="0"/>
              <a:buChar char="•"/>
            </a:pPr>
            <a:endParaRPr lang="en-US" sz="1800" dirty="0"/>
          </a:p>
        </p:txBody>
      </p:sp>
      <p:sp>
        <p:nvSpPr>
          <p:cNvPr id="13" name="Content Placeholder 3">
            <a:extLst>
              <a:ext uri="{FF2B5EF4-FFF2-40B4-BE49-F238E27FC236}">
                <a16:creationId xmlns:a16="http://schemas.microsoft.com/office/drawing/2014/main" id="{6822E5DD-8AEA-01DE-75A7-976092912481}"/>
              </a:ext>
            </a:extLst>
          </p:cNvPr>
          <p:cNvSpPr txBox="1">
            <a:spLocks/>
          </p:cNvSpPr>
          <p:nvPr/>
        </p:nvSpPr>
        <p:spPr>
          <a:xfrm>
            <a:off x="6190232" y="1706563"/>
            <a:ext cx="2844552" cy="4137864"/>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Arial" panose="020B0604020202020204" pitchFamily="34" charset="0"/>
              <a:buChar char="•"/>
            </a:pPr>
            <a:r>
              <a:rPr lang="en-US" sz="1800" dirty="0"/>
              <a:t>six==1.16.0</a:t>
            </a:r>
          </a:p>
          <a:p>
            <a:pPr marL="514350" indent="-514350">
              <a:buFont typeface="Arial" panose="020B0604020202020204" pitchFamily="34" charset="0"/>
              <a:buChar char="•"/>
            </a:pPr>
            <a:r>
              <a:rPr lang="en-US" sz="1800" dirty="0"/>
              <a:t>sklearn==0.0</a:t>
            </a:r>
          </a:p>
          <a:p>
            <a:pPr marL="514350" indent="-514350">
              <a:buFont typeface="Arial" panose="020B0604020202020204" pitchFamily="34" charset="0"/>
              <a:buChar char="•"/>
            </a:pPr>
            <a:r>
              <a:rPr lang="en-US" sz="1800" dirty="0"/>
              <a:t>stack-data==0.2.0</a:t>
            </a:r>
          </a:p>
          <a:p>
            <a:pPr marL="514350" indent="-514350">
              <a:buFont typeface="Arial" panose="020B0604020202020204" pitchFamily="34" charset="0"/>
              <a:buChar char="•"/>
            </a:pPr>
            <a:r>
              <a:rPr lang="en-US" sz="1800" dirty="0" err="1"/>
              <a:t>threadpoolctl</a:t>
            </a:r>
            <a:r>
              <a:rPr lang="en-US" sz="1800" dirty="0"/>
              <a:t>==3.1.0</a:t>
            </a:r>
          </a:p>
          <a:p>
            <a:pPr marL="514350" indent="-514350">
              <a:buFont typeface="Arial" panose="020B0604020202020204" pitchFamily="34" charset="0"/>
              <a:buChar char="•"/>
            </a:pPr>
            <a:r>
              <a:rPr lang="en-US" sz="1800" dirty="0"/>
              <a:t>tornado==6.1</a:t>
            </a:r>
          </a:p>
          <a:p>
            <a:pPr marL="514350" indent="-514350">
              <a:buFont typeface="Arial" panose="020B0604020202020204" pitchFamily="34" charset="0"/>
              <a:buChar char="•"/>
            </a:pPr>
            <a:r>
              <a:rPr lang="en-US" sz="1800" dirty="0" err="1"/>
              <a:t>traitlets</a:t>
            </a:r>
            <a:r>
              <a:rPr lang="en-US" sz="1800" dirty="0"/>
              <a:t>==5.1.1</a:t>
            </a:r>
          </a:p>
          <a:p>
            <a:pPr marL="514350" indent="-514350">
              <a:buFont typeface="Arial" panose="020B0604020202020204" pitchFamily="34" charset="0"/>
              <a:buChar char="•"/>
            </a:pPr>
            <a:r>
              <a:rPr lang="en-US" sz="1800" dirty="0" err="1"/>
              <a:t>wcwidth</a:t>
            </a:r>
            <a:r>
              <a:rPr lang="en-US" sz="1800" dirty="0"/>
              <a:t>==0.2.5</a:t>
            </a:r>
          </a:p>
          <a:p>
            <a:pPr marL="514350" indent="-514350">
              <a:buFont typeface="Arial" panose="020B0604020202020204" pitchFamily="34" charset="0"/>
              <a:buChar char="•"/>
            </a:pPr>
            <a:r>
              <a:rPr lang="en-US" sz="1800" dirty="0" err="1"/>
              <a:t>Werkzeug</a:t>
            </a:r>
            <a:r>
              <a:rPr lang="en-US" sz="1800" dirty="0"/>
              <a:t>==2.0.3</a:t>
            </a:r>
          </a:p>
          <a:p>
            <a:pPr marL="514350" indent="-514350">
              <a:buFont typeface="Arial" panose="020B0604020202020204" pitchFamily="34" charset="0"/>
              <a:buChar char="•"/>
            </a:pPr>
            <a:r>
              <a:rPr lang="en-US" sz="1800" dirty="0" err="1"/>
              <a:t>parso</a:t>
            </a:r>
            <a:r>
              <a:rPr lang="en-US" sz="1800" dirty="0"/>
              <a:t>==0.8.3</a:t>
            </a:r>
          </a:p>
          <a:p>
            <a:pPr marL="514350" indent="-514350">
              <a:buFont typeface="Arial" panose="020B0604020202020204" pitchFamily="34" charset="0"/>
              <a:buChar char="•"/>
            </a:pPr>
            <a:r>
              <a:rPr lang="en-US" sz="1800" dirty="0" err="1"/>
              <a:t>pickleshare</a:t>
            </a:r>
            <a:r>
              <a:rPr lang="en-US" sz="1800" dirty="0"/>
              <a:t>==0.7.5</a:t>
            </a:r>
          </a:p>
          <a:p>
            <a:pPr marL="514350" indent="-514350">
              <a:buFont typeface="Arial" panose="020B0604020202020204" pitchFamily="34" charset="0"/>
              <a:buChar char="•"/>
            </a:pPr>
            <a:endParaRPr lang="en-US" sz="1800" dirty="0"/>
          </a:p>
        </p:txBody>
      </p:sp>
      <p:sp>
        <p:nvSpPr>
          <p:cNvPr id="14" name="Content Placeholder 3">
            <a:extLst>
              <a:ext uri="{FF2B5EF4-FFF2-40B4-BE49-F238E27FC236}">
                <a16:creationId xmlns:a16="http://schemas.microsoft.com/office/drawing/2014/main" id="{CF479B2D-CC32-6787-2740-B7CED2004AC8}"/>
              </a:ext>
            </a:extLst>
          </p:cNvPr>
          <p:cNvSpPr txBox="1">
            <a:spLocks/>
          </p:cNvSpPr>
          <p:nvPr/>
        </p:nvSpPr>
        <p:spPr>
          <a:xfrm>
            <a:off x="8867954" y="1706563"/>
            <a:ext cx="3183975" cy="4137864"/>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Arial" panose="020B0604020202020204" pitchFamily="34" charset="0"/>
              <a:buChar char="•"/>
            </a:pPr>
            <a:r>
              <a:rPr lang="en-US" sz="1800" dirty="0" err="1"/>
              <a:t>Pygments</a:t>
            </a:r>
            <a:r>
              <a:rPr lang="en-US" sz="1800" dirty="0"/>
              <a:t>==2.11.2</a:t>
            </a:r>
          </a:p>
          <a:p>
            <a:pPr marL="514350" indent="-514350">
              <a:buFont typeface="Arial" panose="020B0604020202020204" pitchFamily="34" charset="0"/>
              <a:buChar char="•"/>
            </a:pPr>
            <a:r>
              <a:rPr lang="en-US" sz="1800" dirty="0"/>
              <a:t>python-</a:t>
            </a:r>
            <a:r>
              <a:rPr lang="en-US" sz="1800" dirty="0" err="1"/>
              <a:t>dateutil</a:t>
            </a:r>
            <a:r>
              <a:rPr lang="en-US" sz="1800" dirty="0"/>
              <a:t>==2.8.2</a:t>
            </a:r>
          </a:p>
          <a:p>
            <a:pPr marL="514350" indent="-514350">
              <a:buFont typeface="Arial" panose="020B0604020202020204" pitchFamily="34" charset="0"/>
              <a:buChar char="•"/>
            </a:pPr>
            <a:r>
              <a:rPr lang="en-US" sz="1800" dirty="0" err="1"/>
              <a:t>pytz</a:t>
            </a:r>
            <a:r>
              <a:rPr lang="en-US" sz="1800" dirty="0"/>
              <a:t>==2022.1</a:t>
            </a:r>
          </a:p>
          <a:p>
            <a:pPr marL="514350" indent="-514350">
              <a:buFont typeface="Arial" panose="020B0604020202020204" pitchFamily="34" charset="0"/>
              <a:buChar char="•"/>
            </a:pPr>
            <a:r>
              <a:rPr lang="en-US" sz="1800" dirty="0"/>
              <a:t>pywin32==303</a:t>
            </a:r>
          </a:p>
          <a:p>
            <a:pPr marL="514350" indent="-514350">
              <a:buFont typeface="Arial" panose="020B0604020202020204" pitchFamily="34" charset="0"/>
              <a:buChar char="•"/>
            </a:pPr>
            <a:r>
              <a:rPr lang="en-US" sz="1800" dirty="0" err="1"/>
              <a:t>pyzmq</a:t>
            </a:r>
            <a:r>
              <a:rPr lang="en-US" sz="1800" dirty="0"/>
              <a:t>==22.3.0</a:t>
            </a:r>
          </a:p>
          <a:p>
            <a:pPr marL="514350" indent="-514350">
              <a:buFont typeface="Arial" panose="020B0604020202020204" pitchFamily="34" charset="0"/>
              <a:buChar char="•"/>
            </a:pPr>
            <a:r>
              <a:rPr lang="en-US" sz="1800" dirty="0"/>
              <a:t>scikit-learn==1.0.2</a:t>
            </a:r>
          </a:p>
          <a:p>
            <a:pPr marL="514350" indent="-514350">
              <a:buFont typeface="Arial" panose="020B0604020202020204" pitchFamily="34" charset="0"/>
              <a:buChar char="•"/>
            </a:pPr>
            <a:r>
              <a:rPr lang="en-US" sz="1800" dirty="0" err="1"/>
              <a:t>scipy</a:t>
            </a:r>
            <a:r>
              <a:rPr lang="en-US" sz="1800" dirty="0"/>
              <a:t>==1.8.0</a:t>
            </a:r>
          </a:p>
          <a:p>
            <a:pPr marL="514350" indent="-514350">
              <a:buFont typeface="Arial" panose="020B0604020202020204" pitchFamily="34" charset="0"/>
              <a:buChar char="•"/>
            </a:pPr>
            <a:r>
              <a:rPr lang="en-US" sz="1800" dirty="0"/>
              <a:t>pure-eval==0.2.2</a:t>
            </a:r>
          </a:p>
          <a:p>
            <a:pPr marL="514350" indent="-514350">
              <a:buFont typeface="Arial" panose="020B0604020202020204" pitchFamily="34" charset="0"/>
              <a:buChar char="•"/>
            </a:pPr>
            <a:r>
              <a:rPr lang="en-US" sz="1800" dirty="0"/>
              <a:t>prompt-toolkit==3.0.28</a:t>
            </a:r>
          </a:p>
          <a:p>
            <a:pPr marL="514350" indent="-514350">
              <a:buFont typeface="Arial" panose="020B0604020202020204" pitchFamily="34" charset="0"/>
              <a:buChar char="•"/>
            </a:pPr>
            <a:r>
              <a:rPr lang="en-US" sz="1800" dirty="0" err="1"/>
              <a:t>psutil</a:t>
            </a:r>
            <a:r>
              <a:rPr lang="en-US" sz="1800" dirty="0"/>
              <a:t>==5.9.0</a:t>
            </a:r>
          </a:p>
          <a:p>
            <a:pPr marL="514350" indent="-514350">
              <a:buFont typeface="Arial" panose="020B0604020202020204" pitchFamily="34" charset="0"/>
              <a:buChar char="•"/>
            </a:pPr>
            <a:r>
              <a:rPr lang="en-US" sz="1800" dirty="0"/>
              <a:t>matplotlib-inline==0.1.3</a:t>
            </a:r>
          </a:p>
          <a:p>
            <a:pPr marL="514350" indent="-514350">
              <a:buFont typeface="Arial" panose="020B0604020202020204" pitchFamily="34" charset="0"/>
              <a:buChar char="•"/>
            </a:pPr>
            <a:endParaRPr lang="en-US" sz="1800" dirty="0"/>
          </a:p>
        </p:txBody>
      </p:sp>
    </p:spTree>
    <p:extLst>
      <p:ext uri="{BB962C8B-B14F-4D97-AF65-F5344CB8AC3E}">
        <p14:creationId xmlns:p14="http://schemas.microsoft.com/office/powerpoint/2010/main" val="1527386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7517F12A-7304-B447-BEB8-A99EA8009F15}"/>
              </a:ext>
            </a:extLst>
          </p:cNvPr>
          <p:cNvSpPr>
            <a:spLocks noGrp="1"/>
          </p:cNvSpPr>
          <p:nvPr>
            <p:ph type="dt" sz="half" idx="10"/>
          </p:nvPr>
        </p:nvSpPr>
        <p:spPr>
          <a:xfrm>
            <a:off x="381000" y="6356350"/>
            <a:ext cx="1569803" cy="365125"/>
          </a:xfrm>
        </p:spPr>
        <p:txBody>
          <a:bodyPr/>
          <a:lstStyle/>
          <a:p>
            <a:fld id="{F742F39E-1B75-804F-BDAE-BCC03958AB94}" type="datetime1">
              <a:rPr lang="en-US" smtClean="0"/>
              <a:pPr/>
              <a:t>8/17/2022</a:t>
            </a:fld>
            <a:endParaRPr lang="en-US" dirty="0"/>
          </a:p>
        </p:txBody>
      </p:sp>
      <p:sp>
        <p:nvSpPr>
          <p:cNvPr id="4" name="Footer Placeholder 3">
            <a:extLst>
              <a:ext uri="{FF2B5EF4-FFF2-40B4-BE49-F238E27FC236}">
                <a16:creationId xmlns:a16="http://schemas.microsoft.com/office/drawing/2014/main" id="{BCF90246-DFB2-A340-AADC-E85D28C31B3E}"/>
              </a:ext>
            </a:extLst>
          </p:cNvPr>
          <p:cNvSpPr>
            <a:spLocks noGrp="1"/>
          </p:cNvSpPr>
          <p:nvPr>
            <p:ph type="ftr" sz="quarter" idx="11"/>
          </p:nvPr>
        </p:nvSpPr>
        <p:spPr>
          <a:xfrm>
            <a:off x="2871106" y="6356350"/>
            <a:ext cx="4114800" cy="365125"/>
          </a:xfrm>
        </p:spPr>
        <p:txBody>
          <a:bodyPr/>
          <a:lstStyle/>
          <a:p>
            <a:r>
              <a:rPr lang="en-US" dirty="0"/>
              <a:t>Heart Disease Risk Level Predictor</a:t>
            </a:r>
          </a:p>
        </p:txBody>
      </p:sp>
      <p:sp>
        <p:nvSpPr>
          <p:cNvPr id="5" name="Slide Number Placeholder 4">
            <a:extLst>
              <a:ext uri="{FF2B5EF4-FFF2-40B4-BE49-F238E27FC236}">
                <a16:creationId xmlns:a16="http://schemas.microsoft.com/office/drawing/2014/main" id="{987CCF58-9B83-4A4F-8CA9-3D9C9BB7A287}"/>
              </a:ext>
            </a:extLst>
          </p:cNvPr>
          <p:cNvSpPr>
            <a:spLocks noGrp="1"/>
          </p:cNvSpPr>
          <p:nvPr>
            <p:ph type="sldNum" sz="quarter" idx="12"/>
          </p:nvPr>
        </p:nvSpPr>
        <p:spPr>
          <a:xfrm>
            <a:off x="8332334" y="6356350"/>
            <a:ext cx="1167495" cy="365125"/>
          </a:xfrm>
        </p:spPr>
        <p:txBody>
          <a:bodyPr/>
          <a:lstStyle/>
          <a:p>
            <a:fld id="{294A09A9-5501-47C1-A89A-A340965A2BE2}" type="slidenum">
              <a:rPr lang="en-US" smtClean="0"/>
              <a:pPr/>
              <a:t>2</a:t>
            </a:fld>
            <a:endParaRPr lang="en-US" dirty="0"/>
          </a:p>
        </p:txBody>
      </p:sp>
      <p:sp>
        <p:nvSpPr>
          <p:cNvPr id="6" name="TextBox 5"/>
          <p:cNvSpPr txBox="1"/>
          <p:nvPr/>
        </p:nvSpPr>
        <p:spPr>
          <a:xfrm>
            <a:off x="0" y="108152"/>
            <a:ext cx="9861755" cy="830997"/>
          </a:xfrm>
          <a:prstGeom prst="rect">
            <a:avLst/>
          </a:prstGeom>
          <a:noFill/>
        </p:spPr>
        <p:txBody>
          <a:bodyPr wrap="square" rtlCol="0">
            <a:spAutoFit/>
          </a:bodyPr>
          <a:lstStyle/>
          <a:p>
            <a:pPr algn="ctr"/>
            <a:r>
              <a:rPr lang="en-US" sz="4800" b="1" dirty="0">
                <a:solidFill>
                  <a:schemeClr val="accent1"/>
                </a:solidFill>
              </a:rPr>
              <a:t>Darbhanga College of Engineering </a:t>
            </a:r>
            <a:endParaRPr lang="en-IN" sz="4800" b="1" dirty="0">
              <a:solidFill>
                <a:schemeClr val="accent1"/>
              </a:solidFill>
            </a:endParaRPr>
          </a:p>
        </p:txBody>
      </p:sp>
      <p:sp>
        <p:nvSpPr>
          <p:cNvPr id="7" name="TextBox 6"/>
          <p:cNvSpPr txBox="1"/>
          <p:nvPr/>
        </p:nvSpPr>
        <p:spPr>
          <a:xfrm>
            <a:off x="1" y="3324293"/>
            <a:ext cx="9861754" cy="646331"/>
          </a:xfrm>
          <a:prstGeom prst="rect">
            <a:avLst/>
          </a:prstGeom>
          <a:noFill/>
        </p:spPr>
        <p:txBody>
          <a:bodyPr wrap="square" rtlCol="0">
            <a:spAutoFit/>
          </a:bodyPr>
          <a:lstStyle/>
          <a:p>
            <a:pPr algn="ctr"/>
            <a:r>
              <a:rPr lang="en-US" sz="3600" b="1" dirty="0">
                <a:solidFill>
                  <a:schemeClr val="accent1"/>
                </a:solidFill>
              </a:rPr>
              <a:t>Heart Disease Risk Level Predictor</a:t>
            </a:r>
            <a:endParaRPr lang="en-IN" sz="3600" b="1" dirty="0">
              <a:solidFill>
                <a:schemeClr val="accent1"/>
              </a:solidFill>
            </a:endParaRPr>
          </a:p>
        </p:txBody>
      </p:sp>
      <p:sp>
        <p:nvSpPr>
          <p:cNvPr id="9" name="TextBox 8"/>
          <p:cNvSpPr txBox="1"/>
          <p:nvPr/>
        </p:nvSpPr>
        <p:spPr>
          <a:xfrm>
            <a:off x="394735" y="4099244"/>
            <a:ext cx="2974516" cy="523220"/>
          </a:xfrm>
          <a:prstGeom prst="rect">
            <a:avLst/>
          </a:prstGeom>
          <a:noFill/>
        </p:spPr>
        <p:txBody>
          <a:bodyPr wrap="square" rtlCol="0">
            <a:spAutoFit/>
          </a:bodyPr>
          <a:lstStyle/>
          <a:p>
            <a:r>
              <a:rPr lang="en-US" sz="2800" b="1" dirty="0"/>
              <a:t>Presented by</a:t>
            </a:r>
            <a:endParaRPr lang="en-IN" sz="2800" b="1" dirty="0"/>
          </a:p>
        </p:txBody>
      </p:sp>
      <p:sp>
        <p:nvSpPr>
          <p:cNvPr id="10" name="TextBox 9"/>
          <p:cNvSpPr txBox="1"/>
          <p:nvPr/>
        </p:nvSpPr>
        <p:spPr>
          <a:xfrm>
            <a:off x="394735" y="4555399"/>
            <a:ext cx="5168502" cy="1569660"/>
          </a:xfrm>
          <a:prstGeom prst="rect">
            <a:avLst/>
          </a:prstGeom>
          <a:noFill/>
        </p:spPr>
        <p:txBody>
          <a:bodyPr wrap="square" rtlCol="0">
            <a:spAutoFit/>
          </a:bodyPr>
          <a:lstStyle/>
          <a:p>
            <a:r>
              <a:rPr lang="en-US" sz="2400" b="1" dirty="0"/>
              <a:t>Shivansh Sagar</a:t>
            </a:r>
            <a:r>
              <a:rPr lang="en-US" sz="2400" dirty="0"/>
              <a:t>	 18105111016</a:t>
            </a:r>
          </a:p>
          <a:p>
            <a:r>
              <a:rPr lang="en-US" sz="2400" b="1" dirty="0"/>
              <a:t>Anjali </a:t>
            </a:r>
            <a:r>
              <a:rPr lang="en-US" sz="2400" dirty="0"/>
              <a:t>                 	 18105111031</a:t>
            </a:r>
          </a:p>
          <a:p>
            <a:r>
              <a:rPr lang="en-US" sz="2400" b="1" dirty="0"/>
              <a:t>Pragati	</a:t>
            </a:r>
            <a:r>
              <a:rPr lang="en-US" sz="2400" dirty="0"/>
              <a:t>	 18105111034</a:t>
            </a:r>
          </a:p>
          <a:p>
            <a:r>
              <a:rPr lang="en-US" sz="2400" b="1" dirty="0"/>
              <a:t>Aman Raj	</a:t>
            </a:r>
            <a:r>
              <a:rPr lang="en-US" sz="2400" dirty="0"/>
              <a:t>	 18105111050</a:t>
            </a:r>
            <a:endParaRPr lang="en-US" sz="2800" dirty="0"/>
          </a:p>
        </p:txBody>
      </p:sp>
      <p:sp>
        <p:nvSpPr>
          <p:cNvPr id="19" name="TextBox 18"/>
          <p:cNvSpPr txBox="1"/>
          <p:nvPr/>
        </p:nvSpPr>
        <p:spPr>
          <a:xfrm>
            <a:off x="5563237" y="4099244"/>
            <a:ext cx="2121239" cy="461665"/>
          </a:xfrm>
          <a:prstGeom prst="rect">
            <a:avLst/>
          </a:prstGeom>
          <a:noFill/>
        </p:spPr>
        <p:txBody>
          <a:bodyPr wrap="square" rtlCol="0">
            <a:spAutoFit/>
          </a:bodyPr>
          <a:lstStyle/>
          <a:p>
            <a:r>
              <a:rPr lang="en-US" sz="2400" b="1" dirty="0"/>
              <a:t>Guided by</a:t>
            </a:r>
            <a:endParaRPr lang="en-IN" sz="2400" b="1" dirty="0"/>
          </a:p>
        </p:txBody>
      </p:sp>
      <p:sp>
        <p:nvSpPr>
          <p:cNvPr id="20" name="TextBox 19"/>
          <p:cNvSpPr txBox="1"/>
          <p:nvPr/>
        </p:nvSpPr>
        <p:spPr>
          <a:xfrm>
            <a:off x="5563237" y="4622464"/>
            <a:ext cx="3485871" cy="461665"/>
          </a:xfrm>
          <a:prstGeom prst="rect">
            <a:avLst/>
          </a:prstGeom>
          <a:noFill/>
        </p:spPr>
        <p:txBody>
          <a:bodyPr wrap="square" rtlCol="0">
            <a:spAutoFit/>
          </a:bodyPr>
          <a:lstStyle/>
          <a:p>
            <a:r>
              <a:rPr lang="en-IN" sz="2400" b="1" dirty="0"/>
              <a:t>Prof. Ajeet Kumar Gupta</a:t>
            </a:r>
          </a:p>
        </p:txBody>
      </p:sp>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l="26454" t="25549" r="23945" b="25885"/>
          <a:stretch/>
        </p:blipFill>
        <p:spPr>
          <a:xfrm>
            <a:off x="3903400" y="1628106"/>
            <a:ext cx="1785223" cy="1748033"/>
          </a:xfrm>
          <a:prstGeom prst="rect">
            <a:avLst/>
          </a:prstGeom>
        </p:spPr>
      </p:pic>
      <p:sp>
        <p:nvSpPr>
          <p:cNvPr id="2" name="TextBox 1">
            <a:extLst>
              <a:ext uri="{FF2B5EF4-FFF2-40B4-BE49-F238E27FC236}">
                <a16:creationId xmlns:a16="http://schemas.microsoft.com/office/drawing/2014/main" id="{E5E9642F-290E-B9B6-9696-796A9E8DF00B}"/>
              </a:ext>
            </a:extLst>
          </p:cNvPr>
          <p:cNvSpPr txBox="1"/>
          <p:nvPr/>
        </p:nvSpPr>
        <p:spPr>
          <a:xfrm>
            <a:off x="5573113" y="5427673"/>
            <a:ext cx="3926715" cy="707886"/>
          </a:xfrm>
          <a:prstGeom prst="rect">
            <a:avLst/>
          </a:prstGeom>
          <a:noFill/>
        </p:spPr>
        <p:txBody>
          <a:bodyPr wrap="square" rtlCol="0">
            <a:spAutoFit/>
          </a:bodyPr>
          <a:lstStyle/>
          <a:p>
            <a:r>
              <a:rPr lang="en-US" sz="2000" i="1" dirty="0"/>
              <a:t>Assistant </a:t>
            </a:r>
            <a:r>
              <a:rPr lang="en-IN" sz="2000" i="1" dirty="0"/>
              <a:t>professor, CSE Dept.</a:t>
            </a:r>
          </a:p>
          <a:p>
            <a:r>
              <a:rPr lang="en-US" sz="1800" i="1" dirty="0">
                <a:effectLst/>
                <a:ea typeface="Times New Roman" panose="02020603050405020304" pitchFamily="18" charset="0"/>
              </a:rPr>
              <a:t>Darbhanga College of Engineering</a:t>
            </a:r>
            <a:r>
              <a:rPr lang="en-US" sz="1800" i="1" dirty="0">
                <a:effectLst/>
                <a:latin typeface="Times New Roman" panose="02020603050405020304" pitchFamily="18" charset="0"/>
                <a:ea typeface="Times New Roman" panose="02020603050405020304" pitchFamily="18" charset="0"/>
              </a:rPr>
              <a:t>.</a:t>
            </a:r>
            <a:r>
              <a:rPr lang="en-IN" sz="2000" i="1" dirty="0"/>
              <a:t> </a:t>
            </a:r>
          </a:p>
        </p:txBody>
      </p:sp>
    </p:spTree>
    <p:extLst>
      <p:ext uri="{BB962C8B-B14F-4D97-AF65-F5344CB8AC3E}">
        <p14:creationId xmlns:p14="http://schemas.microsoft.com/office/powerpoint/2010/main" val="33356902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B6389-2374-4677-B8BB-59410CCC32FD}"/>
              </a:ext>
            </a:extLst>
          </p:cNvPr>
          <p:cNvSpPr>
            <a:spLocks noGrp="1"/>
          </p:cNvSpPr>
          <p:nvPr>
            <p:ph type="title"/>
          </p:nvPr>
        </p:nvSpPr>
        <p:spPr>
          <a:xfrm>
            <a:off x="1167492" y="381000"/>
            <a:ext cx="9779183" cy="1325563"/>
          </a:xfrm>
        </p:spPr>
        <p:txBody>
          <a:bodyPr>
            <a:normAutofit/>
          </a:bodyPr>
          <a:lstStyle/>
          <a:p>
            <a:r>
              <a:rPr lang="en-US" dirty="0"/>
              <a:t>STEPS FOR RISK PREDICTION</a:t>
            </a:r>
          </a:p>
        </p:txBody>
      </p:sp>
      <p:graphicFrame>
        <p:nvGraphicFramePr>
          <p:cNvPr id="6" name="Content Placeholder 3" descr="Timeline Placeholder ">
            <a:extLst>
              <a:ext uri="{FF2B5EF4-FFF2-40B4-BE49-F238E27FC236}">
                <a16:creationId xmlns:a16="http://schemas.microsoft.com/office/drawing/2014/main" id="{85168BDF-A0D9-4916-A9F9-41D8175A703C}"/>
              </a:ext>
            </a:extLst>
          </p:cNvPr>
          <p:cNvGraphicFramePr>
            <a:graphicFrameLocks noGrp="1" noChangeAspect="1"/>
          </p:cNvGraphicFramePr>
          <p:nvPr>
            <p:extLst>
              <p:ext uri="{D42A27DB-BD31-4B8C-83A1-F6EECF244321}">
                <p14:modId xmlns:p14="http://schemas.microsoft.com/office/powerpoint/2010/main" val="1905916257"/>
              </p:ext>
            </p:extLst>
          </p:nvPr>
        </p:nvGraphicFramePr>
        <p:xfrm>
          <a:off x="1251312" y="2082555"/>
          <a:ext cx="9689375" cy="39408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9C0179B5-0800-154F-80F6-614473C055BD}"/>
              </a:ext>
            </a:extLst>
          </p:cNvPr>
          <p:cNvSpPr txBox="1"/>
          <p:nvPr/>
        </p:nvSpPr>
        <p:spPr>
          <a:xfrm>
            <a:off x="2042809"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1</a:t>
            </a:r>
          </a:p>
        </p:txBody>
      </p:sp>
      <p:sp>
        <p:nvSpPr>
          <p:cNvPr id="7" name="TextBox 6">
            <a:extLst>
              <a:ext uri="{FF2B5EF4-FFF2-40B4-BE49-F238E27FC236}">
                <a16:creationId xmlns:a16="http://schemas.microsoft.com/office/drawing/2014/main" id="{B468C313-80C0-8840-8702-F1084174C592}"/>
              </a:ext>
            </a:extLst>
          </p:cNvPr>
          <p:cNvSpPr txBox="1"/>
          <p:nvPr/>
        </p:nvSpPr>
        <p:spPr>
          <a:xfrm>
            <a:off x="4002238"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2</a:t>
            </a:r>
          </a:p>
        </p:txBody>
      </p:sp>
      <p:sp>
        <p:nvSpPr>
          <p:cNvPr id="8" name="TextBox 7">
            <a:extLst>
              <a:ext uri="{FF2B5EF4-FFF2-40B4-BE49-F238E27FC236}">
                <a16:creationId xmlns:a16="http://schemas.microsoft.com/office/drawing/2014/main" id="{4E863C6B-1856-BC43-A090-B182EAB34EB8}"/>
              </a:ext>
            </a:extLst>
          </p:cNvPr>
          <p:cNvSpPr txBox="1"/>
          <p:nvPr/>
        </p:nvSpPr>
        <p:spPr>
          <a:xfrm>
            <a:off x="5932638"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3</a:t>
            </a:r>
          </a:p>
        </p:txBody>
      </p:sp>
      <p:sp>
        <p:nvSpPr>
          <p:cNvPr id="9" name="TextBox 8">
            <a:extLst>
              <a:ext uri="{FF2B5EF4-FFF2-40B4-BE49-F238E27FC236}">
                <a16:creationId xmlns:a16="http://schemas.microsoft.com/office/drawing/2014/main" id="{3AE770E3-D227-CD4E-83C4-44744E774884}"/>
              </a:ext>
            </a:extLst>
          </p:cNvPr>
          <p:cNvSpPr txBox="1"/>
          <p:nvPr/>
        </p:nvSpPr>
        <p:spPr>
          <a:xfrm>
            <a:off x="7863038"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4</a:t>
            </a:r>
          </a:p>
        </p:txBody>
      </p:sp>
      <p:sp>
        <p:nvSpPr>
          <p:cNvPr id="10" name="TextBox 9">
            <a:extLst>
              <a:ext uri="{FF2B5EF4-FFF2-40B4-BE49-F238E27FC236}">
                <a16:creationId xmlns:a16="http://schemas.microsoft.com/office/drawing/2014/main" id="{10C47546-62E7-304A-8631-60D9B8E543BE}"/>
              </a:ext>
            </a:extLst>
          </p:cNvPr>
          <p:cNvSpPr txBox="1"/>
          <p:nvPr/>
        </p:nvSpPr>
        <p:spPr>
          <a:xfrm>
            <a:off x="9807953"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5</a:t>
            </a:r>
          </a:p>
        </p:txBody>
      </p:sp>
      <p:sp>
        <p:nvSpPr>
          <p:cNvPr id="3" name="Date Placeholder 2">
            <a:extLst>
              <a:ext uri="{FF2B5EF4-FFF2-40B4-BE49-F238E27FC236}">
                <a16:creationId xmlns:a16="http://schemas.microsoft.com/office/drawing/2014/main" id="{3FE88D32-0135-7B4F-AD5F-EA1673D46765}"/>
              </a:ext>
            </a:extLst>
          </p:cNvPr>
          <p:cNvSpPr>
            <a:spLocks noGrp="1"/>
          </p:cNvSpPr>
          <p:nvPr>
            <p:ph type="dt" sz="half" idx="2"/>
          </p:nvPr>
        </p:nvSpPr>
        <p:spPr>
          <a:xfrm>
            <a:off x="381000" y="6356350"/>
            <a:ext cx="1701018" cy="365125"/>
          </a:xfrm>
        </p:spPr>
        <p:txBody>
          <a:bodyPr/>
          <a:lstStyle/>
          <a:p>
            <a:fld id="{D5E2F4D9-1A6B-894D-9E7D-8548C879BC04}" type="datetime1">
              <a:rPr lang="en-US" smtClean="0"/>
              <a:pPr/>
              <a:t>8/17/2022</a:t>
            </a:fld>
            <a:endParaRPr lang="en-US" dirty="0"/>
          </a:p>
        </p:txBody>
      </p:sp>
      <p:sp>
        <p:nvSpPr>
          <p:cNvPr id="11" name="Footer Placeholder 10">
            <a:extLst>
              <a:ext uri="{FF2B5EF4-FFF2-40B4-BE49-F238E27FC236}">
                <a16:creationId xmlns:a16="http://schemas.microsoft.com/office/drawing/2014/main" id="{EBF4ECF3-F211-3447-AF95-22487182EEF2}"/>
              </a:ext>
            </a:extLst>
          </p:cNvPr>
          <p:cNvSpPr>
            <a:spLocks noGrp="1"/>
          </p:cNvSpPr>
          <p:nvPr>
            <p:ph type="ftr" sz="quarter" idx="3"/>
          </p:nvPr>
        </p:nvSpPr>
        <p:spPr>
          <a:xfrm>
            <a:off x="4038600" y="6356350"/>
            <a:ext cx="4114800" cy="365125"/>
          </a:xfrm>
        </p:spPr>
        <p:txBody>
          <a:bodyPr/>
          <a:lstStyle/>
          <a:p>
            <a:r>
              <a:rPr lang="en-US" dirty="0"/>
              <a:t>Heart Disease Risk Level Predictor</a:t>
            </a:r>
          </a:p>
        </p:txBody>
      </p:sp>
      <p:sp>
        <p:nvSpPr>
          <p:cNvPr id="12" name="Slide Number Placeholder 11">
            <a:extLst>
              <a:ext uri="{FF2B5EF4-FFF2-40B4-BE49-F238E27FC236}">
                <a16:creationId xmlns:a16="http://schemas.microsoft.com/office/drawing/2014/main" id="{6308D1AB-33EC-174A-AFF4-6B9718A863B4}"/>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20</a:t>
            </a:fld>
            <a:endParaRPr lang="en-US" dirty="0"/>
          </a:p>
        </p:txBody>
      </p:sp>
      <p:sp>
        <p:nvSpPr>
          <p:cNvPr id="5" name="Arrow: Right 4">
            <a:extLst>
              <a:ext uri="{FF2B5EF4-FFF2-40B4-BE49-F238E27FC236}">
                <a16:creationId xmlns:a16="http://schemas.microsoft.com/office/drawing/2014/main" id="{E0A03CFA-788C-33F2-AB60-99FAD05F2686}"/>
              </a:ext>
            </a:extLst>
          </p:cNvPr>
          <p:cNvSpPr/>
          <p:nvPr/>
        </p:nvSpPr>
        <p:spPr>
          <a:xfrm>
            <a:off x="2693903" y="2755490"/>
            <a:ext cx="978408" cy="48463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rrow: Right 12">
            <a:extLst>
              <a:ext uri="{FF2B5EF4-FFF2-40B4-BE49-F238E27FC236}">
                <a16:creationId xmlns:a16="http://schemas.microsoft.com/office/drawing/2014/main" id="{C5652C36-A048-9A56-95B2-819A1705B41C}"/>
              </a:ext>
            </a:extLst>
          </p:cNvPr>
          <p:cNvSpPr/>
          <p:nvPr/>
        </p:nvSpPr>
        <p:spPr>
          <a:xfrm>
            <a:off x="4682361" y="2755490"/>
            <a:ext cx="978408" cy="48463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rrow: Right 13">
            <a:extLst>
              <a:ext uri="{FF2B5EF4-FFF2-40B4-BE49-F238E27FC236}">
                <a16:creationId xmlns:a16="http://schemas.microsoft.com/office/drawing/2014/main" id="{A8606F37-9903-DB63-27A3-4946913BD3DC}"/>
              </a:ext>
            </a:extLst>
          </p:cNvPr>
          <p:cNvSpPr/>
          <p:nvPr/>
        </p:nvSpPr>
        <p:spPr>
          <a:xfrm>
            <a:off x="6612649" y="2735492"/>
            <a:ext cx="978408" cy="48463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Right 14">
            <a:extLst>
              <a:ext uri="{FF2B5EF4-FFF2-40B4-BE49-F238E27FC236}">
                <a16:creationId xmlns:a16="http://schemas.microsoft.com/office/drawing/2014/main" id="{7C0DD2F5-3191-FF76-1DE2-6ABBA232820B}"/>
              </a:ext>
            </a:extLst>
          </p:cNvPr>
          <p:cNvSpPr/>
          <p:nvPr/>
        </p:nvSpPr>
        <p:spPr>
          <a:xfrm>
            <a:off x="8521389" y="2741361"/>
            <a:ext cx="978408" cy="48463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002092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7492" y="501159"/>
            <a:ext cx="9779183" cy="774578"/>
          </a:xfrm>
        </p:spPr>
        <p:txBody>
          <a:bodyPr/>
          <a:lstStyle/>
          <a:p>
            <a:r>
              <a:rPr lang="en-US" dirty="0"/>
              <a:t>Frontend Working and Building</a:t>
            </a:r>
            <a:endParaRPr lang="en-IN" dirty="0"/>
          </a:p>
        </p:txBody>
      </p:sp>
      <p:sp>
        <p:nvSpPr>
          <p:cNvPr id="3" name="Content Placeholder 2"/>
          <p:cNvSpPr>
            <a:spLocks noGrp="1"/>
          </p:cNvSpPr>
          <p:nvPr>
            <p:ph idx="1"/>
          </p:nvPr>
        </p:nvSpPr>
        <p:spPr>
          <a:xfrm>
            <a:off x="1111507" y="1454280"/>
            <a:ext cx="10495420" cy="4649787"/>
          </a:xfrm>
        </p:spPr>
        <p:txBody>
          <a:bodyPr/>
          <a:lstStyle/>
          <a:p>
            <a:r>
              <a:rPr lang="en-US" sz="2000" dirty="0"/>
              <a:t>We created a website by using HTML, CSS and Bootstrap for taking the input from the user and displaying the calculated result. </a:t>
            </a:r>
          </a:p>
          <a:p>
            <a:r>
              <a:rPr lang="en-US" sz="2000" dirty="0"/>
              <a:t>The website has several pages:-</a:t>
            </a:r>
          </a:p>
          <a:p>
            <a:pPr marL="285750" indent="-285750">
              <a:buFont typeface="Arial" panose="020B0604020202020204" pitchFamily="34" charset="0"/>
              <a:buChar char="•"/>
            </a:pPr>
            <a:r>
              <a:rPr lang="en-IN" sz="2000" dirty="0"/>
              <a:t>Home page: </a:t>
            </a:r>
          </a:p>
          <a:p>
            <a:pPr lvl="1"/>
            <a:r>
              <a:rPr lang="en-US" sz="2000" dirty="0"/>
              <a:t>This is the first page of the website which contains the navigation bar and footer along with the (click here) button which will navigate the user to the patient detail page which contains the form. </a:t>
            </a:r>
          </a:p>
          <a:p>
            <a:pPr marL="285750" indent="-285750">
              <a:buFont typeface="Arial" panose="020B0604020202020204" pitchFamily="34" charset="0"/>
              <a:buChar char="•"/>
            </a:pPr>
            <a:r>
              <a:rPr lang="en-IN" sz="2000" dirty="0"/>
              <a:t>Patient detail page: </a:t>
            </a:r>
          </a:p>
          <a:p>
            <a:pPr lvl="1"/>
            <a:r>
              <a:rPr lang="en-US" sz="2000" dirty="0"/>
              <a:t>This page contains the form which is required to be filled by the user to calculate the heart risk. It contains all the features (gender, age, </a:t>
            </a:r>
            <a:r>
              <a:rPr lang="en-US" sz="2000" dirty="0" err="1"/>
              <a:t>tc</a:t>
            </a:r>
            <a:r>
              <a:rPr lang="en-US" sz="2000" dirty="0"/>
              <a:t>, </a:t>
            </a:r>
            <a:r>
              <a:rPr lang="en-US" sz="2000" dirty="0" err="1"/>
              <a:t>hdl</a:t>
            </a:r>
            <a:r>
              <a:rPr lang="en-US" sz="2000" dirty="0"/>
              <a:t>, </a:t>
            </a:r>
            <a:r>
              <a:rPr lang="en-US" sz="2000" dirty="0" err="1"/>
              <a:t>sbp</a:t>
            </a:r>
            <a:r>
              <a:rPr lang="en-US" sz="2000" dirty="0"/>
              <a:t>, smoke, blood pressure medication, </a:t>
            </a:r>
            <a:r>
              <a:rPr lang="en-US" sz="2000" dirty="0" err="1"/>
              <a:t>diab</a:t>
            </a:r>
            <a:r>
              <a:rPr lang="en-US" sz="2000" dirty="0"/>
              <a:t>) which are required by the machine learning model to predict the result. </a:t>
            </a:r>
          </a:p>
          <a:p>
            <a:pPr marL="285750" indent="-285750">
              <a:buFont typeface="Arial" panose="020B0604020202020204" pitchFamily="34" charset="0"/>
              <a:buChar char="•"/>
            </a:pPr>
            <a:r>
              <a:rPr lang="en-IN" sz="2000" dirty="0"/>
              <a:t>Patient Result page: </a:t>
            </a:r>
          </a:p>
          <a:p>
            <a:pPr lvl="1"/>
            <a:r>
              <a:rPr lang="en-US" sz="2000" dirty="0"/>
              <a:t>This page will display the calculated result along with some reference data which can help the user to compare his/her data with the given normal range. </a:t>
            </a:r>
            <a:endParaRPr lang="en-IN" sz="2000" dirty="0"/>
          </a:p>
        </p:txBody>
      </p:sp>
      <p:sp>
        <p:nvSpPr>
          <p:cNvPr id="4" name="Date Placeholder 3"/>
          <p:cNvSpPr>
            <a:spLocks noGrp="1"/>
          </p:cNvSpPr>
          <p:nvPr>
            <p:ph type="dt" sz="half" idx="2"/>
          </p:nvPr>
        </p:nvSpPr>
        <p:spPr/>
        <p:txBody>
          <a:bodyPr/>
          <a:lstStyle/>
          <a:p>
            <a:fld id="{8CE9AC2A-20AD-8C48-B5EB-B5322BDBCDEE}" type="datetime1">
              <a:rPr lang="en-US" smtClean="0"/>
              <a:pPr/>
              <a:t>8/17/2022</a:t>
            </a:fld>
            <a:endParaRPr lang="en-US" dirty="0"/>
          </a:p>
        </p:txBody>
      </p:sp>
      <p:sp>
        <p:nvSpPr>
          <p:cNvPr id="5" name="Footer Placeholder 4"/>
          <p:cNvSpPr>
            <a:spLocks noGrp="1"/>
          </p:cNvSpPr>
          <p:nvPr>
            <p:ph type="ftr" sz="quarter" idx="3"/>
          </p:nvPr>
        </p:nvSpPr>
        <p:spPr/>
        <p:txBody>
          <a:bodyPr/>
          <a:lstStyle/>
          <a:p>
            <a:r>
              <a:rPr lang="en-US" dirty="0"/>
              <a:t>Heart Disease Risk Level Predictor</a:t>
            </a:r>
          </a:p>
        </p:txBody>
      </p:sp>
      <p:sp>
        <p:nvSpPr>
          <p:cNvPr id="6" name="Slide Number Placeholder 5"/>
          <p:cNvSpPr>
            <a:spLocks noGrp="1"/>
          </p:cNvSpPr>
          <p:nvPr>
            <p:ph type="sldNum" sz="quarter" idx="4"/>
          </p:nvPr>
        </p:nvSpPr>
        <p:spPr/>
        <p:txBody>
          <a:bodyPr/>
          <a:lstStyle/>
          <a:p>
            <a:fld id="{294A09A9-5501-47C1-A89A-A340965A2BE2}" type="slidenum">
              <a:rPr lang="en-US" smtClean="0"/>
              <a:pPr/>
              <a:t>21</a:t>
            </a:fld>
            <a:endParaRPr lang="en-US" dirty="0"/>
          </a:p>
        </p:txBody>
      </p:sp>
    </p:spTree>
    <p:extLst>
      <p:ext uri="{BB962C8B-B14F-4D97-AF65-F5344CB8AC3E}">
        <p14:creationId xmlns:p14="http://schemas.microsoft.com/office/powerpoint/2010/main" val="4627611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67491" y="1710920"/>
            <a:ext cx="9779183" cy="3722725"/>
          </a:xfrm>
        </p:spPr>
        <p:txBody>
          <a:bodyPr/>
          <a:lstStyle/>
          <a:p>
            <a:pPr marL="342900" indent="-342900">
              <a:buFont typeface="Arial" panose="020B0604020202020204" pitchFamily="34" charset="0"/>
              <a:buChar char="•"/>
            </a:pPr>
            <a:r>
              <a:rPr lang="en-US" sz="2400" dirty="0"/>
              <a:t>In the backend we have used flask(a framework of python) for deploying the machine learning model and processing that data and used two algorithms-linear regression and </a:t>
            </a:r>
            <a:r>
              <a:rPr lang="en-IN" sz="2400" dirty="0"/>
              <a:t>multivariable polynomial regression. </a:t>
            </a:r>
          </a:p>
          <a:p>
            <a:pPr marL="342900" indent="-342900">
              <a:buFont typeface="Arial" panose="020B0604020202020204" pitchFamily="34" charset="0"/>
              <a:buChar char="•"/>
            </a:pPr>
            <a:r>
              <a:rPr lang="en-US" sz="2400" dirty="0"/>
              <a:t>The machine learning model was trained using the available data set using the linear regression and multivariable polynomial regression one by one.</a:t>
            </a:r>
          </a:p>
          <a:p>
            <a:pPr marL="342900" indent="-342900">
              <a:buFont typeface="Arial" panose="020B0604020202020204" pitchFamily="34" charset="0"/>
              <a:buChar char="•"/>
            </a:pPr>
            <a:r>
              <a:rPr lang="en-US" sz="2400" dirty="0"/>
              <a:t>Many libraries of python was used/imported for doing this like matplotlib for data visulaization , numpy for performing array operations, pandas, sklearn .</a:t>
            </a:r>
            <a:endParaRPr lang="en-US" sz="4000" dirty="0"/>
          </a:p>
        </p:txBody>
      </p:sp>
      <p:sp>
        <p:nvSpPr>
          <p:cNvPr id="4" name="Date Placeholder 3"/>
          <p:cNvSpPr>
            <a:spLocks noGrp="1"/>
          </p:cNvSpPr>
          <p:nvPr>
            <p:ph type="dt" sz="half" idx="2"/>
          </p:nvPr>
        </p:nvSpPr>
        <p:spPr/>
        <p:txBody>
          <a:bodyPr/>
          <a:lstStyle/>
          <a:p>
            <a:fld id="{8CE9AC2A-20AD-8C48-B5EB-B5322BDBCDEE}" type="datetime1">
              <a:rPr lang="en-US" smtClean="0"/>
              <a:pPr/>
              <a:t>8/17/2022</a:t>
            </a:fld>
            <a:endParaRPr lang="en-US" dirty="0"/>
          </a:p>
        </p:txBody>
      </p:sp>
      <p:sp>
        <p:nvSpPr>
          <p:cNvPr id="5" name="Footer Placeholder 4"/>
          <p:cNvSpPr>
            <a:spLocks noGrp="1"/>
          </p:cNvSpPr>
          <p:nvPr>
            <p:ph type="ftr" sz="quarter" idx="3"/>
          </p:nvPr>
        </p:nvSpPr>
        <p:spPr/>
        <p:txBody>
          <a:bodyPr/>
          <a:lstStyle/>
          <a:p>
            <a:r>
              <a:rPr lang="en-US" dirty="0"/>
              <a:t>Heart Disease Risk Level Predictor</a:t>
            </a:r>
          </a:p>
        </p:txBody>
      </p:sp>
      <p:sp>
        <p:nvSpPr>
          <p:cNvPr id="6" name="Slide Number Placeholder 5"/>
          <p:cNvSpPr>
            <a:spLocks noGrp="1"/>
          </p:cNvSpPr>
          <p:nvPr>
            <p:ph type="sldNum" sz="quarter" idx="4"/>
          </p:nvPr>
        </p:nvSpPr>
        <p:spPr/>
        <p:txBody>
          <a:bodyPr/>
          <a:lstStyle/>
          <a:p>
            <a:fld id="{294A09A9-5501-47C1-A89A-A340965A2BE2}" type="slidenum">
              <a:rPr lang="en-US" smtClean="0"/>
              <a:pPr/>
              <a:t>22</a:t>
            </a:fld>
            <a:endParaRPr lang="en-US" dirty="0"/>
          </a:p>
        </p:txBody>
      </p:sp>
      <p:sp>
        <p:nvSpPr>
          <p:cNvPr id="7" name="Title 1"/>
          <p:cNvSpPr>
            <a:spLocks noGrp="1"/>
          </p:cNvSpPr>
          <p:nvPr>
            <p:ph type="title"/>
          </p:nvPr>
        </p:nvSpPr>
        <p:spPr>
          <a:xfrm>
            <a:off x="1167492" y="381000"/>
            <a:ext cx="9779183" cy="1325563"/>
          </a:xfrm>
        </p:spPr>
        <p:txBody>
          <a:bodyPr/>
          <a:lstStyle/>
          <a:p>
            <a:r>
              <a:rPr lang="en-US" dirty="0"/>
              <a:t>Backend Working and Building</a:t>
            </a:r>
            <a:endParaRPr lang="en-IN" dirty="0"/>
          </a:p>
        </p:txBody>
      </p:sp>
      <p:pic>
        <p:nvPicPr>
          <p:cNvPr id="8" name="Picture 7" descr="Graphical user interface, application&#10;&#10;Description automatically generated">
            <a:extLst>
              <a:ext uri="{FF2B5EF4-FFF2-40B4-BE49-F238E27FC236}">
                <a16:creationId xmlns:a16="http://schemas.microsoft.com/office/drawing/2014/main" id="{5E8DB575-F2BE-6C90-1BC2-401D35BE2C4D}"/>
              </a:ext>
            </a:extLst>
          </p:cNvPr>
          <p:cNvPicPr>
            <a:picLocks noChangeAspect="1"/>
          </p:cNvPicPr>
          <p:nvPr/>
        </p:nvPicPr>
        <p:blipFill rotWithShape="1">
          <a:blip r:embed="rId2"/>
          <a:srcRect l="8141" t="3050" r="11355" b="5406"/>
          <a:stretch/>
        </p:blipFill>
        <p:spPr>
          <a:xfrm>
            <a:off x="9043657" y="4748400"/>
            <a:ext cx="2902955" cy="1790512"/>
          </a:xfrm>
          <a:prstGeom prst="rect">
            <a:avLst/>
          </a:prstGeom>
        </p:spPr>
      </p:pic>
    </p:spTree>
    <p:extLst>
      <p:ext uri="{BB962C8B-B14F-4D97-AF65-F5344CB8AC3E}">
        <p14:creationId xmlns:p14="http://schemas.microsoft.com/office/powerpoint/2010/main" val="15529165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DATASET AND FEATURES </a:t>
            </a:r>
          </a:p>
        </p:txBody>
      </p:sp>
      <p:sp>
        <p:nvSpPr>
          <p:cNvPr id="3" name="Content Placeholder 2"/>
          <p:cNvSpPr>
            <a:spLocks noGrp="1"/>
          </p:cNvSpPr>
          <p:nvPr>
            <p:ph idx="1"/>
          </p:nvPr>
        </p:nvSpPr>
        <p:spPr>
          <a:xfrm>
            <a:off x="1167492" y="1897063"/>
            <a:ext cx="9779182" cy="4459287"/>
          </a:xfrm>
        </p:spPr>
        <p:txBody>
          <a:bodyPr/>
          <a:lstStyle/>
          <a:p>
            <a:r>
              <a:rPr lang="en-US" sz="2000" dirty="0"/>
              <a:t>The data set for this model was taken from </a:t>
            </a:r>
            <a:r>
              <a:rPr lang="en-US" sz="2000" dirty="0" err="1"/>
              <a:t>Kaggle</a:t>
            </a:r>
            <a:r>
              <a:rPr lang="en-US" sz="2000" dirty="0"/>
              <a:t> (data repository) and it has 6644 instances. </a:t>
            </a:r>
          </a:p>
          <a:p>
            <a:r>
              <a:rPr lang="en-IN" sz="2000" dirty="0"/>
              <a:t>● gender: gender (1=male; 2=female) </a:t>
            </a:r>
          </a:p>
          <a:p>
            <a:r>
              <a:rPr lang="en-IN" sz="2000" dirty="0"/>
              <a:t>● age: age (in years) </a:t>
            </a:r>
          </a:p>
          <a:p>
            <a:r>
              <a:rPr lang="en-US" sz="2000" dirty="0"/>
              <a:t>● </a:t>
            </a:r>
            <a:r>
              <a:rPr lang="en-US" sz="2000" dirty="0" err="1"/>
              <a:t>tc</a:t>
            </a:r>
            <a:r>
              <a:rPr lang="en-US" sz="2000" dirty="0"/>
              <a:t>: Total cholesterol (in mg/</a:t>
            </a:r>
            <a:r>
              <a:rPr lang="en-US" sz="2000" dirty="0" err="1"/>
              <a:t>dL</a:t>
            </a:r>
            <a:r>
              <a:rPr lang="en-US" sz="2000" dirty="0"/>
              <a:t>) </a:t>
            </a:r>
          </a:p>
          <a:p>
            <a:r>
              <a:rPr lang="en-US" sz="2000" dirty="0"/>
              <a:t>● </a:t>
            </a:r>
            <a:r>
              <a:rPr lang="en-US" sz="2000" dirty="0" err="1"/>
              <a:t>hdl</a:t>
            </a:r>
            <a:r>
              <a:rPr lang="en-US" sz="2000" dirty="0"/>
              <a:t>: High-density Lipoprotein (in mg/</a:t>
            </a:r>
            <a:r>
              <a:rPr lang="en-US" sz="2000" dirty="0" err="1"/>
              <a:t>dL</a:t>
            </a:r>
            <a:r>
              <a:rPr lang="en-US" sz="2000" dirty="0"/>
              <a:t>) </a:t>
            </a:r>
          </a:p>
          <a:p>
            <a:r>
              <a:rPr lang="en-US" sz="2000" dirty="0"/>
              <a:t>● </a:t>
            </a:r>
            <a:r>
              <a:rPr lang="en-US" sz="2000" dirty="0" err="1"/>
              <a:t>sbp</a:t>
            </a:r>
            <a:r>
              <a:rPr lang="en-US" sz="2000" dirty="0"/>
              <a:t>: Systolic Blood Pressure (in mm) </a:t>
            </a:r>
          </a:p>
          <a:p>
            <a:r>
              <a:rPr lang="en-IN" sz="2000" dirty="0"/>
              <a:t>● smoke: smoke (1=yes; 0=no) </a:t>
            </a:r>
          </a:p>
          <a:p>
            <a:r>
              <a:rPr lang="en-US" sz="2000" dirty="0"/>
              <a:t>● blood pressure medication: Blood Pressure Medication (1=no; 2=yes) </a:t>
            </a:r>
          </a:p>
          <a:p>
            <a:r>
              <a:rPr lang="en-IN" sz="2000" dirty="0"/>
              <a:t>● </a:t>
            </a:r>
            <a:r>
              <a:rPr lang="en-IN" sz="2000" dirty="0" err="1"/>
              <a:t>diab</a:t>
            </a:r>
            <a:r>
              <a:rPr lang="en-IN" sz="2000" dirty="0"/>
              <a:t>: diabetic type 1(1=yes; 0=no) </a:t>
            </a:r>
          </a:p>
        </p:txBody>
      </p:sp>
      <p:sp>
        <p:nvSpPr>
          <p:cNvPr id="4" name="Date Placeholder 3"/>
          <p:cNvSpPr>
            <a:spLocks noGrp="1"/>
          </p:cNvSpPr>
          <p:nvPr>
            <p:ph type="dt" sz="half" idx="2"/>
          </p:nvPr>
        </p:nvSpPr>
        <p:spPr/>
        <p:txBody>
          <a:bodyPr/>
          <a:lstStyle/>
          <a:p>
            <a:fld id="{8CE9AC2A-20AD-8C48-B5EB-B5322BDBCDEE}" type="datetime1">
              <a:rPr lang="en-US" smtClean="0"/>
              <a:pPr/>
              <a:t>8/17/2022</a:t>
            </a:fld>
            <a:endParaRPr lang="en-US" dirty="0"/>
          </a:p>
        </p:txBody>
      </p:sp>
      <p:sp>
        <p:nvSpPr>
          <p:cNvPr id="5" name="Footer Placeholder 4"/>
          <p:cNvSpPr>
            <a:spLocks noGrp="1"/>
          </p:cNvSpPr>
          <p:nvPr>
            <p:ph type="ftr" sz="quarter" idx="3"/>
          </p:nvPr>
        </p:nvSpPr>
        <p:spPr/>
        <p:txBody>
          <a:bodyPr/>
          <a:lstStyle/>
          <a:p>
            <a:r>
              <a:rPr lang="en-US" dirty="0"/>
              <a:t>Heart Disease Risk Level Predictor</a:t>
            </a:r>
          </a:p>
        </p:txBody>
      </p:sp>
      <p:sp>
        <p:nvSpPr>
          <p:cNvPr id="6" name="Slide Number Placeholder 5"/>
          <p:cNvSpPr>
            <a:spLocks noGrp="1"/>
          </p:cNvSpPr>
          <p:nvPr>
            <p:ph type="sldNum" sz="quarter" idx="4"/>
          </p:nvPr>
        </p:nvSpPr>
        <p:spPr/>
        <p:txBody>
          <a:bodyPr/>
          <a:lstStyle/>
          <a:p>
            <a:fld id="{294A09A9-5501-47C1-A89A-A340965A2BE2}" type="slidenum">
              <a:rPr lang="en-US" smtClean="0"/>
              <a:pPr/>
              <a:t>23</a:t>
            </a:fld>
            <a:endParaRPr lang="en-US" dirty="0"/>
          </a:p>
        </p:txBody>
      </p:sp>
    </p:spTree>
    <p:extLst>
      <p:ext uri="{BB962C8B-B14F-4D97-AF65-F5344CB8AC3E}">
        <p14:creationId xmlns:p14="http://schemas.microsoft.com/office/powerpoint/2010/main" val="1262957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Website Homepage User Interface </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24</a:t>
            </a:fld>
            <a:endParaRPr lang="en-US" dirty="0"/>
          </a:p>
        </p:txBody>
      </p:sp>
      <p:pic>
        <p:nvPicPr>
          <p:cNvPr id="8" name="Picture 7">
            <a:extLst>
              <a:ext uri="{FF2B5EF4-FFF2-40B4-BE49-F238E27FC236}">
                <a16:creationId xmlns:a16="http://schemas.microsoft.com/office/drawing/2014/main" id="{0845DDF7-2AF2-EDDF-34D2-F8AAEA24D761}"/>
              </a:ext>
            </a:extLst>
          </p:cNvPr>
          <p:cNvPicPr>
            <a:picLocks noChangeAspect="1"/>
          </p:cNvPicPr>
          <p:nvPr/>
        </p:nvPicPr>
        <p:blipFill>
          <a:blip r:embed="rId2"/>
          <a:stretch>
            <a:fillRect/>
          </a:stretch>
        </p:blipFill>
        <p:spPr>
          <a:xfrm>
            <a:off x="1546251" y="1706563"/>
            <a:ext cx="9099498" cy="4477986"/>
          </a:xfrm>
          <a:prstGeom prst="rect">
            <a:avLst/>
          </a:prstGeom>
        </p:spPr>
      </p:pic>
    </p:spTree>
    <p:extLst>
      <p:ext uri="{BB962C8B-B14F-4D97-AF65-F5344CB8AC3E}">
        <p14:creationId xmlns:p14="http://schemas.microsoft.com/office/powerpoint/2010/main" val="37147080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1132323" y="553915"/>
            <a:ext cx="9779183" cy="765786"/>
          </a:xfrm>
        </p:spPr>
        <p:txBody>
          <a:bodyPr/>
          <a:lstStyle/>
          <a:p>
            <a:r>
              <a:rPr lang="en-US" dirty="0"/>
              <a:t>Website Patient Details UI</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a:xfrm>
            <a:off x="381000" y="6356350"/>
            <a:ext cx="2743200" cy="365125"/>
          </a:xfrm>
        </p:spPr>
        <p:txBody>
          <a:bodyPr/>
          <a:lstStyle/>
          <a:p>
            <a:fld id="{0B931EDA-BCF8-BB4B-B4D1-2CFE062FA080}" type="datetime1">
              <a:rPr lang="en-US" smtClean="0"/>
              <a:pPr/>
              <a:t>8/17/2022</a:t>
            </a:fld>
            <a:endParaRPr lang="en-US" dirty="0"/>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Heart Disease Risk Level Predictor</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25</a:t>
            </a:fld>
            <a:endParaRPr lang="en-US" dirty="0"/>
          </a:p>
        </p:txBody>
      </p:sp>
      <p:pic>
        <p:nvPicPr>
          <p:cNvPr id="4" name="Picture 3">
            <a:extLst>
              <a:ext uri="{FF2B5EF4-FFF2-40B4-BE49-F238E27FC236}">
                <a16:creationId xmlns:a16="http://schemas.microsoft.com/office/drawing/2014/main" id="{23C60C9C-DC37-FB86-FE86-C4D9B337DA6D}"/>
              </a:ext>
            </a:extLst>
          </p:cNvPr>
          <p:cNvPicPr>
            <a:picLocks noChangeAspect="1"/>
          </p:cNvPicPr>
          <p:nvPr/>
        </p:nvPicPr>
        <p:blipFill>
          <a:blip r:embed="rId2"/>
          <a:stretch>
            <a:fillRect/>
          </a:stretch>
        </p:blipFill>
        <p:spPr>
          <a:xfrm>
            <a:off x="1132323" y="1657961"/>
            <a:ext cx="9247860" cy="4360129"/>
          </a:xfrm>
          <a:prstGeom prst="rect">
            <a:avLst/>
          </a:prstGeom>
        </p:spPr>
      </p:pic>
    </p:spTree>
    <p:extLst>
      <p:ext uri="{BB962C8B-B14F-4D97-AF65-F5344CB8AC3E}">
        <p14:creationId xmlns:p14="http://schemas.microsoft.com/office/powerpoint/2010/main" val="14993397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167492" y="381000"/>
            <a:ext cx="9779183" cy="1325563"/>
          </a:xfrm>
        </p:spPr>
        <p:txBody>
          <a:bodyPr/>
          <a:lstStyle/>
          <a:p>
            <a:r>
              <a:rPr lang="en-US" dirty="0"/>
              <a:t>Website Patient Result UI</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pPr/>
              <a:t>8/17/2022</a:t>
            </a:fld>
            <a:endParaRPr lang="en-US" dirty="0"/>
          </a:p>
        </p:txBody>
      </p:sp>
      <p:sp>
        <p:nvSpPr>
          <p:cNvPr id="7" name="Footer Placeholder 6">
            <a:extLst>
              <a:ext uri="{FF2B5EF4-FFF2-40B4-BE49-F238E27FC236}">
                <a16:creationId xmlns:a16="http://schemas.microsoft.com/office/drawing/2014/main" id="{B42ACFC2-B54A-8244-B5D9-4B1EC2EED59D}"/>
              </a:ext>
            </a:extLst>
          </p:cNvPr>
          <p:cNvSpPr>
            <a:spLocks noGrp="1"/>
          </p:cNvSpPr>
          <p:nvPr>
            <p:ph type="ftr" sz="quarter" idx="3"/>
          </p:nvPr>
        </p:nvSpPr>
        <p:spPr>
          <a:xfrm>
            <a:off x="4038600" y="6356350"/>
            <a:ext cx="4114800" cy="365125"/>
          </a:xfrm>
        </p:spPr>
        <p:txBody>
          <a:bodyPr/>
          <a:lstStyle/>
          <a:p>
            <a:r>
              <a:rPr lang="en-US" dirty="0"/>
              <a:t>Heart Disease Risk Level Predictor</a:t>
            </a: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26</a:t>
            </a:fld>
            <a:endParaRPr lang="en-US" dirty="0"/>
          </a:p>
        </p:txBody>
      </p:sp>
      <p:pic>
        <p:nvPicPr>
          <p:cNvPr id="4" name="Picture 3">
            <a:extLst>
              <a:ext uri="{FF2B5EF4-FFF2-40B4-BE49-F238E27FC236}">
                <a16:creationId xmlns:a16="http://schemas.microsoft.com/office/drawing/2014/main" id="{1DBCEFE0-E48F-602E-BA65-06D105D0A03D}"/>
              </a:ext>
            </a:extLst>
          </p:cNvPr>
          <p:cNvPicPr>
            <a:picLocks noChangeAspect="1"/>
          </p:cNvPicPr>
          <p:nvPr/>
        </p:nvPicPr>
        <p:blipFill>
          <a:blip r:embed="rId2"/>
          <a:stretch>
            <a:fillRect/>
          </a:stretch>
        </p:blipFill>
        <p:spPr>
          <a:xfrm>
            <a:off x="2148114" y="1975265"/>
            <a:ext cx="8704637" cy="4112383"/>
          </a:xfrm>
          <a:prstGeom prst="rect">
            <a:avLst/>
          </a:prstGeom>
        </p:spPr>
      </p:pic>
    </p:spTree>
    <p:extLst>
      <p:ext uri="{BB962C8B-B14F-4D97-AF65-F5344CB8AC3E}">
        <p14:creationId xmlns:p14="http://schemas.microsoft.com/office/powerpoint/2010/main" val="41917679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a:xfrm>
            <a:off x="1167492" y="712177"/>
            <a:ext cx="9779183" cy="809748"/>
          </a:xfrm>
        </p:spPr>
        <p:txBody>
          <a:bodyPr/>
          <a:lstStyle/>
          <a:p>
            <a:r>
              <a:rPr lang="en-US" dirty="0"/>
              <a:t>References</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27</a:t>
            </a:fld>
            <a:endParaRPr lang="en-US" dirty="0"/>
          </a:p>
        </p:txBody>
      </p:sp>
      <p:sp>
        <p:nvSpPr>
          <p:cNvPr id="8" name="Content Placeholder 3">
            <a:extLst>
              <a:ext uri="{FF2B5EF4-FFF2-40B4-BE49-F238E27FC236}">
                <a16:creationId xmlns:a16="http://schemas.microsoft.com/office/drawing/2014/main" id="{69B2D0BB-879C-532C-7CC8-5229C46FC2AB}"/>
              </a:ext>
            </a:extLst>
          </p:cNvPr>
          <p:cNvSpPr>
            <a:spLocks noGrp="1"/>
          </p:cNvSpPr>
          <p:nvPr>
            <p:ph idx="1"/>
          </p:nvPr>
        </p:nvSpPr>
        <p:spPr>
          <a:xfrm>
            <a:off x="1167493" y="1504340"/>
            <a:ext cx="10643506" cy="4357807"/>
          </a:xfrm>
        </p:spPr>
        <p:txBody>
          <a:bodyPr vert="horz" lIns="91440" tIns="45720" rIns="91440" bIns="45720" rtlCol="0" anchor="t">
            <a:noAutofit/>
          </a:bodyPr>
          <a:lstStyle/>
          <a:p>
            <a:r>
              <a:rPr lang="en-US" sz="2400" dirty="0"/>
              <a:t>[1] </a:t>
            </a:r>
            <a:r>
              <a:rPr lang="en-US" sz="2400" dirty="0" err="1"/>
              <a:t>Soni</a:t>
            </a:r>
            <a:r>
              <a:rPr lang="en-US" sz="2400" dirty="0"/>
              <a:t>, Jyoti, et al. "Predictive data mining for medical diagnosis: An overview of heart disease prediction." International Journal of Computer Applications 17.8 (2011): 43-48.</a:t>
            </a:r>
          </a:p>
          <a:p>
            <a:endParaRPr lang="en-US" sz="2400" dirty="0"/>
          </a:p>
          <a:p>
            <a:r>
              <a:rPr lang="en-US" sz="2400" dirty="0"/>
              <a:t>[2] </a:t>
            </a:r>
            <a:r>
              <a:rPr lang="en-US" sz="2400" dirty="0" err="1"/>
              <a:t>Baccouche</a:t>
            </a:r>
            <a:r>
              <a:rPr lang="en-US" sz="2400" dirty="0"/>
              <a:t>, Asma, et al. "Ensemble Deep Learning Models for Heart Disease Classification: A Case Study from Mexico." Information 11.4 (2020): 207.</a:t>
            </a:r>
          </a:p>
          <a:p>
            <a:endParaRPr lang="en-US" sz="2400" dirty="0"/>
          </a:p>
          <a:p>
            <a:r>
              <a:rPr lang="en-US" sz="2400" dirty="0"/>
              <a:t>[3] </a:t>
            </a:r>
            <a:r>
              <a:rPr lang="en-US" sz="2400" dirty="0">
                <a:hlinkClick r:id="rId2"/>
              </a:rPr>
              <a:t>https://archive.ics.uci.edu/ml/datasets/Heart+Disease</a:t>
            </a:r>
            <a:endParaRPr lang="en-US" sz="2400" dirty="0"/>
          </a:p>
          <a:p>
            <a:endParaRPr lang="en-US" sz="2400" dirty="0"/>
          </a:p>
          <a:p>
            <a:r>
              <a:rPr lang="en-US" sz="2400" dirty="0"/>
              <a:t>[4] </a:t>
            </a:r>
            <a:r>
              <a:rPr lang="en-US" sz="2400" dirty="0">
                <a:hlinkClick r:id="rId3"/>
              </a:rPr>
              <a:t>https://www.kaggle.com/ronitf/heart-disease-uci</a:t>
            </a:r>
            <a:endParaRPr lang="en-US" sz="2400" dirty="0"/>
          </a:p>
          <a:p>
            <a:endParaRPr lang="en-US" sz="2400" dirty="0"/>
          </a:p>
        </p:txBody>
      </p:sp>
    </p:spTree>
    <p:extLst>
      <p:ext uri="{BB962C8B-B14F-4D97-AF65-F5344CB8AC3E}">
        <p14:creationId xmlns:p14="http://schemas.microsoft.com/office/powerpoint/2010/main" val="39444085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a:xfrm>
            <a:off x="1167492" y="381000"/>
            <a:ext cx="9779183" cy="1325563"/>
          </a:xfrm>
        </p:spPr>
        <p:txBody>
          <a:bodyPr/>
          <a:lstStyle/>
          <a:p>
            <a:r>
              <a:rPr lang="en-US" dirty="0"/>
              <a:t>Conclusion</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body" idx="1"/>
          </p:nvPr>
        </p:nvSpPr>
        <p:spPr>
          <a:xfrm>
            <a:off x="1167492" y="2653167"/>
            <a:ext cx="9779183" cy="3436483"/>
          </a:xfrm>
        </p:spPr>
        <p:txBody>
          <a:bodyPr vert="horz" lIns="91440" tIns="45720" rIns="91440" bIns="45720" rtlCol="0" anchor="t">
            <a:normAutofit fontScale="70000" lnSpcReduction="20000"/>
          </a:bodyPr>
          <a:lstStyle/>
          <a:p>
            <a:r>
              <a:rPr lang="en-US" dirty="0"/>
              <a:t>In this project we successfully deployed a website which can be used to predict heart disease risk level by taking patient detail as input.</a:t>
            </a:r>
          </a:p>
          <a:p>
            <a:r>
              <a:rPr lang="en-US" dirty="0"/>
              <a:t>We used some libraries provided by Python and html, CSS and bootstrap to implement this project. After the experiments, the algorithm of Multivariable Polynomial Regression gives us the best test accuracy, which is 75.8%. The reason why it outperforms others is that it is not limited to the property of the dataset. Regression techniques mostly differ based on the number of independent variables and the type of relationship between the independent and dependent variables.</a:t>
            </a:r>
          </a:p>
          <a:p>
            <a:r>
              <a:rPr lang="en-US" dirty="0"/>
              <a:t>Though we get a good result of 75.8% accuracy, that is not enough because it cannot guarantee that no wrong diagnosis happens. To improve accuracy, we hope to require more dataset.</a:t>
            </a:r>
          </a:p>
        </p:txBody>
      </p:sp>
      <p:sp>
        <p:nvSpPr>
          <p:cNvPr id="4" name="Date Placeholder 3">
            <a:extLst>
              <a:ext uri="{FF2B5EF4-FFF2-40B4-BE49-F238E27FC236}">
                <a16:creationId xmlns:a16="http://schemas.microsoft.com/office/drawing/2014/main" id="{3A738329-E174-7440-8FD5-179A15324C63}"/>
              </a:ext>
            </a:extLst>
          </p:cNvPr>
          <p:cNvSpPr>
            <a:spLocks noGrp="1"/>
          </p:cNvSpPr>
          <p:nvPr>
            <p:ph type="dt" sz="half" idx="10"/>
          </p:nvPr>
        </p:nvSpPr>
        <p:spPr>
          <a:xfrm>
            <a:off x="381000" y="6356350"/>
            <a:ext cx="2743200" cy="365125"/>
          </a:xfrm>
        </p:spPr>
        <p:txBody>
          <a:bodyPr/>
          <a:lstStyle/>
          <a:p>
            <a:fld id="{7FA0C2EE-8499-394A-A22C-DABDB4752AEE}" type="datetime1">
              <a:rPr lang="en-US" smtClean="0"/>
              <a:pPr/>
              <a:t>8/17/2022</a:t>
            </a:fld>
            <a:endParaRPr lang="en-US" dirty="0"/>
          </a:p>
        </p:txBody>
      </p:sp>
      <p:sp>
        <p:nvSpPr>
          <p:cNvPr id="5" name="Footer Placeholder 4">
            <a:extLst>
              <a:ext uri="{FF2B5EF4-FFF2-40B4-BE49-F238E27FC236}">
                <a16:creationId xmlns:a16="http://schemas.microsoft.com/office/drawing/2014/main" id="{03FD8152-D9C3-204A-9444-45CD4F180EB4}"/>
              </a:ext>
            </a:extLst>
          </p:cNvPr>
          <p:cNvSpPr>
            <a:spLocks noGrp="1"/>
          </p:cNvSpPr>
          <p:nvPr>
            <p:ph type="ftr" sz="quarter" idx="11"/>
          </p:nvPr>
        </p:nvSpPr>
        <p:spPr>
          <a:xfrm>
            <a:off x="4038600" y="6356350"/>
            <a:ext cx="4114800" cy="365125"/>
          </a:xfrm>
        </p:spPr>
        <p:txBody>
          <a:bodyPr/>
          <a:lstStyle/>
          <a:p>
            <a:r>
              <a:rPr lang="en-US" dirty="0"/>
              <a:t>Heart Disease Risk Level Predictor</a:t>
            </a:r>
          </a:p>
        </p:txBody>
      </p:sp>
      <p:sp>
        <p:nvSpPr>
          <p:cNvPr id="6" name="Slide Number Placeholder 5">
            <a:extLst>
              <a:ext uri="{FF2B5EF4-FFF2-40B4-BE49-F238E27FC236}">
                <a16:creationId xmlns:a16="http://schemas.microsoft.com/office/drawing/2014/main" id="{B25B7362-01DC-0E4C-9B34-0DF3FD449CAD}"/>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28</a:t>
            </a:fld>
            <a:endParaRPr lang="en-US" dirty="0"/>
          </a:p>
        </p:txBody>
      </p:sp>
    </p:spTree>
    <p:extLst>
      <p:ext uri="{BB962C8B-B14F-4D97-AF65-F5344CB8AC3E}">
        <p14:creationId xmlns:p14="http://schemas.microsoft.com/office/powerpoint/2010/main" val="4450706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Scope </a:t>
            </a:r>
            <a:endParaRPr lang="en-IN" dirty="0"/>
          </a:p>
        </p:txBody>
      </p:sp>
      <p:sp>
        <p:nvSpPr>
          <p:cNvPr id="3" name="Text Placeholder 2"/>
          <p:cNvSpPr>
            <a:spLocks noGrp="1"/>
          </p:cNvSpPr>
          <p:nvPr>
            <p:ph type="body" idx="1"/>
          </p:nvPr>
        </p:nvSpPr>
        <p:spPr>
          <a:xfrm>
            <a:off x="1167491" y="2436310"/>
            <a:ext cx="9779183" cy="3436483"/>
          </a:xfrm>
        </p:spPr>
        <p:txBody>
          <a:bodyPr/>
          <a:lstStyle/>
          <a:p>
            <a:pPr marL="342900" indent="-342900">
              <a:buFont typeface="Arial" panose="020B0604020202020204" pitchFamily="34" charset="0"/>
              <a:buChar char="•"/>
            </a:pPr>
            <a:r>
              <a:rPr lang="en-US" sz="2200" dirty="0"/>
              <a:t>The project presently gives the result according to the pre-trained model . </a:t>
            </a:r>
          </a:p>
          <a:p>
            <a:pPr marL="342900" indent="-342900">
              <a:buFont typeface="Arial" panose="020B0604020202020204" pitchFamily="34" charset="0"/>
              <a:buChar char="•"/>
            </a:pPr>
            <a:r>
              <a:rPr lang="en-US" sz="2200" dirty="0"/>
              <a:t>In future </a:t>
            </a:r>
            <a:r>
              <a:rPr lang="en-US" sz="2200"/>
              <a:t>the project </a:t>
            </a:r>
            <a:r>
              <a:rPr lang="en-US" sz="2200" dirty="0"/>
              <a:t>can be made to update its model and increase the dataset size in order to gain more precision . </a:t>
            </a:r>
          </a:p>
          <a:p>
            <a:pPr marL="342900" indent="-342900">
              <a:buFont typeface="Arial" panose="020B0604020202020204" pitchFamily="34" charset="0"/>
              <a:buChar char="•"/>
            </a:pPr>
            <a:r>
              <a:rPr lang="en-US" sz="2200" dirty="0"/>
              <a:t>And more ways could be found where we can integrate heart-disease-trained ML and DL models with certain multimedia for the ease of patients and doctors for a better and reliable prediction of the cause.</a:t>
            </a:r>
            <a:endParaRPr lang="en-IN" sz="2200" dirty="0"/>
          </a:p>
        </p:txBody>
      </p:sp>
      <p:sp>
        <p:nvSpPr>
          <p:cNvPr id="4" name="Date Placeholder 3"/>
          <p:cNvSpPr>
            <a:spLocks noGrp="1"/>
          </p:cNvSpPr>
          <p:nvPr>
            <p:ph type="dt" sz="half" idx="10"/>
          </p:nvPr>
        </p:nvSpPr>
        <p:spPr/>
        <p:txBody>
          <a:bodyPr/>
          <a:lstStyle/>
          <a:p>
            <a:fld id="{F5592931-05C6-8543-8B6E-A8BD29BD5C2B}" type="datetime1">
              <a:rPr lang="en-US" smtClean="0"/>
              <a:pPr/>
              <a:t>8/17/2022</a:t>
            </a:fld>
            <a:endParaRPr lang="en-US" dirty="0"/>
          </a:p>
        </p:txBody>
      </p:sp>
      <p:sp>
        <p:nvSpPr>
          <p:cNvPr id="5" name="Footer Placeholder 4"/>
          <p:cNvSpPr>
            <a:spLocks noGrp="1"/>
          </p:cNvSpPr>
          <p:nvPr>
            <p:ph type="ftr" sz="quarter" idx="11"/>
          </p:nvPr>
        </p:nvSpPr>
        <p:spPr/>
        <p:txBody>
          <a:bodyPr/>
          <a:lstStyle/>
          <a:p>
            <a:r>
              <a:rPr lang="en-US" dirty="0"/>
              <a:t>Heart Disease Risk Level Predictor</a:t>
            </a:r>
          </a:p>
        </p:txBody>
      </p:sp>
      <p:sp>
        <p:nvSpPr>
          <p:cNvPr id="6" name="Slide Number Placeholder 5"/>
          <p:cNvSpPr>
            <a:spLocks noGrp="1"/>
          </p:cNvSpPr>
          <p:nvPr>
            <p:ph type="sldNum" sz="quarter" idx="12"/>
          </p:nvPr>
        </p:nvSpPr>
        <p:spPr/>
        <p:txBody>
          <a:bodyPr/>
          <a:lstStyle/>
          <a:p>
            <a:fld id="{294A09A9-5501-47C1-A89A-A340965A2BE2}" type="slidenum">
              <a:rPr lang="en-US" smtClean="0"/>
              <a:pPr/>
              <a:t>29</a:t>
            </a:fld>
            <a:endParaRPr lang="en-US" dirty="0"/>
          </a:p>
        </p:txBody>
      </p:sp>
    </p:spTree>
    <p:extLst>
      <p:ext uri="{BB962C8B-B14F-4D97-AF65-F5344CB8AC3E}">
        <p14:creationId xmlns:p14="http://schemas.microsoft.com/office/powerpoint/2010/main" val="1448918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167492" y="381000"/>
            <a:ext cx="9779183" cy="1325563"/>
          </a:xfrm>
        </p:spPr>
        <p:txBody>
          <a:bodyPr/>
          <a:lstStyle/>
          <a:p>
            <a:r>
              <a:rPr lang="en-US" dirty="0"/>
              <a:t>Contents</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027528" y="2017468"/>
            <a:ext cx="9452381" cy="4459532"/>
          </a:xfrm>
        </p:spPr>
        <p:txBody>
          <a:bodyPr vert="horz" lIns="91440" tIns="45720" rIns="91440" bIns="45720" rtlCol="0" anchor="t">
            <a:normAutofit fontScale="55000" lnSpcReduction="20000"/>
          </a:bodyPr>
          <a:lstStyle/>
          <a:p>
            <a:pPr marL="742950" indent="-742950">
              <a:buFont typeface="+mj-lt"/>
              <a:buAutoNum type="arabicPeriod"/>
            </a:pPr>
            <a:r>
              <a:rPr lang="en-US" sz="4200" dirty="0"/>
              <a:t>Introduction					- 4</a:t>
            </a:r>
          </a:p>
          <a:p>
            <a:pPr marL="742950" indent="-742950">
              <a:buFont typeface="+mj-lt"/>
              <a:buAutoNum type="arabicPeriod"/>
            </a:pPr>
            <a:r>
              <a:rPr lang="en-US" sz="4200" dirty="0"/>
              <a:t>Software Tools &amp; Applications		             - 5 to 19</a:t>
            </a:r>
          </a:p>
          <a:p>
            <a:pPr marL="742950" indent="-742950">
              <a:buFont typeface="+mj-lt"/>
              <a:buAutoNum type="arabicPeriod"/>
            </a:pPr>
            <a:r>
              <a:rPr lang="en-US" sz="4200" dirty="0"/>
              <a:t>Steps for risk prediction			-20</a:t>
            </a:r>
          </a:p>
          <a:p>
            <a:pPr marL="742950" indent="-742950">
              <a:buFont typeface="+mj-lt"/>
              <a:buAutoNum type="arabicPeriod"/>
            </a:pPr>
            <a:r>
              <a:rPr lang="en-US" sz="4200" dirty="0"/>
              <a:t>Frontend Working and Building		-21</a:t>
            </a:r>
          </a:p>
          <a:p>
            <a:pPr marL="742950" indent="-742950">
              <a:buFont typeface="+mj-lt"/>
              <a:buAutoNum type="arabicPeriod"/>
            </a:pPr>
            <a:r>
              <a:rPr lang="en-IN" sz="4200" dirty="0"/>
              <a:t>Backend Working and Building		-22</a:t>
            </a:r>
          </a:p>
          <a:p>
            <a:pPr marL="742950" indent="-742950">
              <a:buFont typeface="+mj-lt"/>
              <a:buAutoNum type="arabicPeriod"/>
            </a:pPr>
            <a:r>
              <a:rPr lang="en-US" sz="4200" dirty="0"/>
              <a:t>Dataset and features				-23</a:t>
            </a:r>
          </a:p>
          <a:p>
            <a:pPr marL="742950" indent="-742950">
              <a:buFont typeface="+mj-lt"/>
              <a:buAutoNum type="arabicPeriod"/>
            </a:pPr>
            <a:r>
              <a:rPr lang="en-US" sz="4200" dirty="0"/>
              <a:t>Website Homepage User Interface 		-24</a:t>
            </a:r>
            <a:endParaRPr lang="en-IN" sz="4200" dirty="0"/>
          </a:p>
          <a:p>
            <a:pPr marL="742950" indent="-742950">
              <a:buFont typeface="+mj-lt"/>
              <a:buAutoNum type="arabicPeriod"/>
            </a:pPr>
            <a:r>
              <a:rPr lang="en-US" sz="4200" dirty="0"/>
              <a:t>Website Patient Details UI			-25</a:t>
            </a:r>
          </a:p>
          <a:p>
            <a:pPr marL="742950" indent="-742950">
              <a:buFont typeface="+mj-lt"/>
              <a:buAutoNum type="arabicPeriod"/>
            </a:pPr>
            <a:r>
              <a:rPr lang="en-US" sz="4200" dirty="0"/>
              <a:t>Website Patient Result UI 			-26</a:t>
            </a:r>
          </a:p>
          <a:p>
            <a:pPr marL="742950" indent="-742950">
              <a:buFont typeface="+mj-lt"/>
              <a:buAutoNum type="arabicPeriod"/>
            </a:pPr>
            <a:r>
              <a:rPr lang="en-US" sz="4200" dirty="0"/>
              <a:t>References 					-27</a:t>
            </a:r>
          </a:p>
          <a:p>
            <a:pPr marL="742950" indent="-742950">
              <a:buFont typeface="+mj-lt"/>
              <a:buAutoNum type="arabicPeriod"/>
            </a:pPr>
            <a:r>
              <a:rPr lang="en-US" sz="4200" dirty="0"/>
              <a:t>Conclusion					-28</a:t>
            </a:r>
          </a:p>
          <a:p>
            <a:pPr marL="742950" indent="-742950">
              <a:buFont typeface="+mj-lt"/>
              <a:buAutoNum type="arabicPeriod"/>
            </a:pPr>
            <a:r>
              <a:rPr lang="en-US" sz="4400" dirty="0"/>
              <a:t>Future Scope 					-29</a:t>
            </a:r>
            <a:endParaRPr lang="en-US" sz="4200" dirty="0"/>
          </a:p>
          <a:p>
            <a:endParaRPr lang="en-US" dirty="0"/>
          </a:p>
        </p:txBody>
      </p:sp>
      <p:sp>
        <p:nvSpPr>
          <p:cNvPr id="4" name="Date Placeholder 3">
            <a:extLst>
              <a:ext uri="{FF2B5EF4-FFF2-40B4-BE49-F238E27FC236}">
                <a16:creationId xmlns:a16="http://schemas.microsoft.com/office/drawing/2014/main" id="{5739303D-13C0-6A41-947A-F998CC47B32E}"/>
              </a:ext>
            </a:extLst>
          </p:cNvPr>
          <p:cNvSpPr>
            <a:spLocks noGrp="1"/>
          </p:cNvSpPr>
          <p:nvPr>
            <p:ph type="dt" sz="half" idx="2"/>
          </p:nvPr>
        </p:nvSpPr>
        <p:spPr>
          <a:xfrm>
            <a:off x="381000" y="6356350"/>
            <a:ext cx="2743200" cy="365125"/>
          </a:xfrm>
        </p:spPr>
        <p:txBody>
          <a:bodyPr/>
          <a:lstStyle/>
          <a:p>
            <a:fld id="{495D8227-9DE4-4D42-8C1B-E10C828BC634}" type="datetime1">
              <a:rPr lang="en-US" smtClean="0"/>
              <a:pPr/>
              <a:t>8/17/2022</a:t>
            </a:fld>
            <a:endParaRPr lang="en-US" dirty="0"/>
          </a:p>
        </p:txBody>
      </p:sp>
      <p:sp>
        <p:nvSpPr>
          <p:cNvPr id="5" name="Footer Placeholder 4">
            <a:extLst>
              <a:ext uri="{FF2B5EF4-FFF2-40B4-BE49-F238E27FC236}">
                <a16:creationId xmlns:a16="http://schemas.microsoft.com/office/drawing/2014/main" id="{6209FEB4-4C5C-EB43-9696-7B42453DB79B}"/>
              </a:ext>
            </a:extLst>
          </p:cNvPr>
          <p:cNvSpPr>
            <a:spLocks noGrp="1"/>
          </p:cNvSpPr>
          <p:nvPr>
            <p:ph type="ftr" sz="quarter" idx="3"/>
          </p:nvPr>
        </p:nvSpPr>
        <p:spPr>
          <a:xfrm>
            <a:off x="4038600" y="6356350"/>
            <a:ext cx="4114800" cy="365125"/>
          </a:xfrm>
        </p:spPr>
        <p:txBody>
          <a:bodyPr/>
          <a:lstStyle/>
          <a:p>
            <a:r>
              <a:rPr lang="en-US" dirty="0"/>
              <a:t>Heart Disease Risk Level Predictor</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13256085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1167494" y="1122363"/>
            <a:ext cx="6220278" cy="2387600"/>
          </a:xfrm>
        </p:spPr>
        <p:txBody>
          <a:bodyPr/>
          <a:lstStyle/>
          <a:p>
            <a:r>
              <a:rPr lang="en-US" dirty="0"/>
              <a:t>Thank you</a:t>
            </a:r>
          </a:p>
        </p:txBody>
      </p:sp>
    </p:spTree>
    <p:extLst>
      <p:ext uri="{BB962C8B-B14F-4D97-AF65-F5344CB8AC3E}">
        <p14:creationId xmlns:p14="http://schemas.microsoft.com/office/powerpoint/2010/main" val="926184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67492" y="381000"/>
            <a:ext cx="9779183" cy="1325563"/>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1167492" y="2653167"/>
            <a:ext cx="9779183" cy="3436483"/>
          </a:xfrm>
        </p:spPr>
        <p:txBody>
          <a:bodyPr vert="horz" lIns="91440" tIns="45720" rIns="91440" bIns="45720" rtlCol="0" anchor="t">
            <a:normAutofit fontScale="85000" lnSpcReduction="20000"/>
          </a:bodyPr>
          <a:lstStyle/>
          <a:p>
            <a:r>
              <a:rPr lang="en-US" dirty="0"/>
              <a:t>Heart Disease Risk Level Predictor is a website which detect risk of heart disease build using different algorithms of Machine Learning in backend. The input to our algorithm is 8 features with number values and binary values. We use algorithms such as Linear Regression and multivariable polynomial regression to output the risk percentage which indicates the chances of having heart disease and it gives us the best accuracy of 75.8%.  and we have created a website by using html, CSS and bootstrap for taking the input of patient details and used the flask module for deploying the machine learning model and processing that data.</a:t>
            </a:r>
          </a:p>
        </p:txBody>
      </p:sp>
      <p:sp>
        <p:nvSpPr>
          <p:cNvPr id="4" name="Date Placeholder 3">
            <a:extLst>
              <a:ext uri="{FF2B5EF4-FFF2-40B4-BE49-F238E27FC236}">
                <a16:creationId xmlns:a16="http://schemas.microsoft.com/office/drawing/2014/main" id="{DB056174-CBC5-7B48-9681-7DDAC423337E}"/>
              </a:ext>
            </a:extLst>
          </p:cNvPr>
          <p:cNvSpPr>
            <a:spLocks noGrp="1"/>
          </p:cNvSpPr>
          <p:nvPr>
            <p:ph type="dt" sz="half" idx="10"/>
          </p:nvPr>
        </p:nvSpPr>
        <p:spPr>
          <a:xfrm>
            <a:off x="381000" y="6356350"/>
            <a:ext cx="2743200" cy="365125"/>
          </a:xfrm>
        </p:spPr>
        <p:txBody>
          <a:bodyPr/>
          <a:lstStyle/>
          <a:p>
            <a:fld id="{E1707CF3-9BC4-A745-ACDA-A73543D800FE}" type="datetime1">
              <a:rPr lang="en-US" smtClean="0"/>
              <a:pPr/>
              <a:t>8/17/2022</a:t>
            </a:fld>
            <a:endParaRPr lang="en-US" dirty="0"/>
          </a:p>
        </p:txBody>
      </p:sp>
      <p:sp>
        <p:nvSpPr>
          <p:cNvPr id="5" name="Footer Placeholder 4">
            <a:extLst>
              <a:ext uri="{FF2B5EF4-FFF2-40B4-BE49-F238E27FC236}">
                <a16:creationId xmlns:a16="http://schemas.microsoft.com/office/drawing/2014/main" id="{D593FA18-50D6-0344-B477-1D7C91CF4029}"/>
              </a:ext>
            </a:extLst>
          </p:cNvPr>
          <p:cNvSpPr>
            <a:spLocks noGrp="1"/>
          </p:cNvSpPr>
          <p:nvPr>
            <p:ph type="ftr" sz="quarter" idx="11"/>
          </p:nvPr>
        </p:nvSpPr>
        <p:spPr>
          <a:xfrm>
            <a:off x="4038600" y="6356350"/>
            <a:ext cx="4114800" cy="365125"/>
          </a:xfrm>
        </p:spPr>
        <p:txBody>
          <a:bodyPr/>
          <a:lstStyle/>
          <a:p>
            <a:r>
              <a:rPr lang="en-US" dirty="0"/>
              <a:t>Heart Disease Risk Level Predictor</a:t>
            </a:r>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1639799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1167494" y="1059400"/>
            <a:ext cx="6320234" cy="2387600"/>
          </a:xfrm>
        </p:spPr>
        <p:txBody>
          <a:bodyPr/>
          <a:lstStyle/>
          <a:p>
            <a:r>
              <a:rPr lang="en-US" dirty="0"/>
              <a:t>SOFTWARE</a:t>
            </a:r>
            <a:br>
              <a:rPr lang="en-US" dirty="0"/>
            </a:br>
            <a:r>
              <a:rPr lang="en-US" dirty="0"/>
              <a:t>TOOLS &amp; APPLICATIONS</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subTitle" idx="1"/>
          </p:nvPr>
        </p:nvSpPr>
        <p:spPr>
          <a:xfrm>
            <a:off x="1167494" y="3539075"/>
            <a:ext cx="6245912" cy="1406101"/>
          </a:xfrm>
        </p:spPr>
        <p:txBody>
          <a:bodyPr vert="horz" lIns="91440" tIns="45720" rIns="91440" bIns="45720" rtlCol="0" anchor="t">
            <a:normAutofit/>
          </a:bodyPr>
          <a:lstStyle/>
          <a:p>
            <a:r>
              <a:rPr lang="en-IN" dirty="0"/>
              <a:t>LIBRARIES FRAMEWORK AND COMPONENTS</a:t>
            </a:r>
            <a:endParaRPr lang="en-US" dirty="0"/>
          </a:p>
        </p:txBody>
      </p:sp>
    </p:spTree>
    <p:extLst>
      <p:ext uri="{BB962C8B-B14F-4D97-AF65-F5344CB8AC3E}">
        <p14:creationId xmlns:p14="http://schemas.microsoft.com/office/powerpoint/2010/main" val="3446797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a:xfrm>
            <a:off x="1167492" y="381000"/>
            <a:ext cx="9779183" cy="1325563"/>
          </a:xfrm>
        </p:spPr>
        <p:txBody>
          <a:bodyPr/>
          <a:lstStyle/>
          <a:p>
            <a:r>
              <a:rPr lang="en-US" dirty="0"/>
              <a:t>Frontend Software Technologies</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6</a:t>
            </a:fld>
            <a:endParaRPr lang="en-US" dirty="0"/>
          </a:p>
        </p:txBody>
      </p:sp>
      <p:pic>
        <p:nvPicPr>
          <p:cNvPr id="2052" name="Picture 4" descr="Download HTML5 Logo PNG, Free Transparent HTML5 Images - Free Transparent  PNG Logos">
            <a:extLst>
              <a:ext uri="{FF2B5EF4-FFF2-40B4-BE49-F238E27FC236}">
                <a16:creationId xmlns:a16="http://schemas.microsoft.com/office/drawing/2014/main" id="{4F209507-6444-B209-F40B-2D730B2477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5304" y="2081655"/>
            <a:ext cx="5806127" cy="226171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Bootstrap, plain, wordmark, logo Icon in Devicon">
            <a:extLst>
              <a:ext uri="{FF2B5EF4-FFF2-40B4-BE49-F238E27FC236}">
                <a16:creationId xmlns:a16="http://schemas.microsoft.com/office/drawing/2014/main" id="{FAF6A216-6F5F-8932-265E-6E78BB6EDB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05566" y="2246024"/>
            <a:ext cx="2103466" cy="2103466"/>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Chrome Icon | Android L Iconset | dtafalonso">
            <a:extLst>
              <a:ext uri="{FF2B5EF4-FFF2-40B4-BE49-F238E27FC236}">
                <a16:creationId xmlns:a16="http://schemas.microsoft.com/office/drawing/2014/main" id="{9497530A-B1A8-8622-8DC9-2AE803A3A0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83456" y="4343374"/>
            <a:ext cx="2251494" cy="2251494"/>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86428134-D81F-42D6-CB27-4D0276073D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68881" y="4422687"/>
            <a:ext cx="5685174" cy="2298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66332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a:xfrm>
            <a:off x="969084" y="380999"/>
            <a:ext cx="10435036" cy="1325563"/>
          </a:xfrm>
        </p:spPr>
        <p:txBody>
          <a:bodyPr/>
          <a:lstStyle/>
          <a:p>
            <a:r>
              <a:rPr lang="en-US" dirty="0"/>
              <a:t>HTML</a:t>
            </a:r>
            <a:r>
              <a:rPr lang="en-IN" sz="4800" dirty="0"/>
              <a:t> (Hyper Text Markup Language)</a:t>
            </a:r>
            <a:endParaRPr lang="en-US" dirty="0"/>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7</a:t>
            </a:fld>
            <a:endParaRPr lang="en-US" dirty="0"/>
          </a:p>
        </p:txBody>
      </p:sp>
      <p:sp>
        <p:nvSpPr>
          <p:cNvPr id="12" name="Content Placeholder 3">
            <a:extLst>
              <a:ext uri="{FF2B5EF4-FFF2-40B4-BE49-F238E27FC236}">
                <a16:creationId xmlns:a16="http://schemas.microsoft.com/office/drawing/2014/main" id="{034236C3-D99C-25D6-40ED-60CAAD22703F}"/>
              </a:ext>
            </a:extLst>
          </p:cNvPr>
          <p:cNvSpPr>
            <a:spLocks noGrp="1"/>
          </p:cNvSpPr>
          <p:nvPr>
            <p:ph idx="1"/>
          </p:nvPr>
        </p:nvSpPr>
        <p:spPr>
          <a:xfrm>
            <a:off x="969084" y="1946784"/>
            <a:ext cx="11038886" cy="4169344"/>
          </a:xfrm>
        </p:spPr>
        <p:txBody>
          <a:bodyPr vert="horz" lIns="91440" tIns="45720" rIns="91440" bIns="45720" rtlCol="0" anchor="t">
            <a:normAutofit lnSpcReduction="10000"/>
          </a:bodyPr>
          <a:lstStyle/>
          <a:p>
            <a:r>
              <a:rPr lang="en-US" sz="2600" dirty="0"/>
              <a:t>It is the standard markup language for creating Web pages.</a:t>
            </a:r>
          </a:p>
          <a:p>
            <a:r>
              <a:rPr lang="en-US" sz="2600" dirty="0"/>
              <a:t>HTML forms the building blocks of all websites.</a:t>
            </a:r>
          </a:p>
          <a:p>
            <a:r>
              <a:rPr lang="en-US" sz="2600" dirty="0"/>
              <a:t>It describes the structure of a Web page. </a:t>
            </a:r>
          </a:p>
          <a:p>
            <a:r>
              <a:rPr lang="en-US" sz="2600" dirty="0"/>
              <a:t>It consists of a series of elements. Its elements tell the browser how to display the content.</a:t>
            </a:r>
          </a:p>
          <a:p>
            <a:r>
              <a:rPr lang="en-US" sz="2600" dirty="0"/>
              <a:t>Some HTML tags –</a:t>
            </a:r>
          </a:p>
          <a:p>
            <a:r>
              <a:rPr lang="en-US" sz="2600" dirty="0"/>
              <a:t>&lt;p&gt;&lt;/p&gt;  -  to organize text in paragraphs.</a:t>
            </a:r>
          </a:p>
          <a:p>
            <a:r>
              <a:rPr lang="en-US" sz="2600" dirty="0"/>
              <a:t>&lt;table&gt;&lt;/table&gt;  -  to display table.</a:t>
            </a:r>
          </a:p>
          <a:p>
            <a:r>
              <a:rPr lang="en-US" sz="2600" dirty="0"/>
              <a:t>&lt;img&gt;&lt;/img&gt;  -  to add image.</a:t>
            </a:r>
          </a:p>
        </p:txBody>
      </p:sp>
      <p:pic>
        <p:nvPicPr>
          <p:cNvPr id="4" name="Picture 4" descr="Download HTML5 Logo PNG, Free Transparent HTML5 Images - Free Transparent  PNG Logos">
            <a:extLst>
              <a:ext uri="{FF2B5EF4-FFF2-40B4-BE49-F238E27FC236}">
                <a16:creationId xmlns:a16="http://schemas.microsoft.com/office/drawing/2014/main" id="{D010F7D7-DC50-544C-844E-5CF7F151836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0352"/>
          <a:stretch/>
        </p:blipFill>
        <p:spPr bwMode="auto">
          <a:xfrm>
            <a:off x="10345777" y="4190970"/>
            <a:ext cx="1465222" cy="1925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86763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a:xfrm>
            <a:off x="1167493" y="381001"/>
            <a:ext cx="9567916" cy="1064778"/>
          </a:xfrm>
        </p:spPr>
        <p:txBody>
          <a:bodyPr/>
          <a:lstStyle/>
          <a:p>
            <a:r>
              <a:rPr lang="en-US" dirty="0"/>
              <a:t>CSS </a:t>
            </a:r>
            <a:r>
              <a:rPr lang="en-US" sz="4800" dirty="0"/>
              <a:t>(Cascading Style Sheet)</a:t>
            </a:r>
            <a:endParaRPr lang="en-US" dirty="0"/>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8</a:t>
            </a:fld>
            <a:endParaRPr lang="en-US" dirty="0"/>
          </a:p>
        </p:txBody>
      </p:sp>
      <p:sp>
        <p:nvSpPr>
          <p:cNvPr id="12" name="Content Placeholder 3">
            <a:extLst>
              <a:ext uri="{FF2B5EF4-FFF2-40B4-BE49-F238E27FC236}">
                <a16:creationId xmlns:a16="http://schemas.microsoft.com/office/drawing/2014/main" id="{034236C3-D99C-25D6-40ED-60CAAD22703F}"/>
              </a:ext>
            </a:extLst>
          </p:cNvPr>
          <p:cNvSpPr>
            <a:spLocks noGrp="1"/>
          </p:cNvSpPr>
          <p:nvPr>
            <p:ph idx="1"/>
          </p:nvPr>
        </p:nvSpPr>
        <p:spPr>
          <a:xfrm>
            <a:off x="1245325" y="1534042"/>
            <a:ext cx="9701350" cy="4770437"/>
          </a:xfrm>
        </p:spPr>
        <p:txBody>
          <a:bodyPr vert="horz" lIns="91440" tIns="45720" rIns="91440" bIns="45720" rtlCol="0" anchor="t">
            <a:normAutofit/>
          </a:bodyPr>
          <a:lstStyle/>
          <a:p>
            <a:pPr>
              <a:lnSpc>
                <a:spcPct val="100000"/>
              </a:lnSpc>
            </a:pPr>
            <a:r>
              <a:rPr lang="en-US" sz="2400" dirty="0"/>
              <a:t>Cascading Style Sheets (CSS) is a style sheet language used for describing the presentation of a document written in a markup language such as HTML.</a:t>
            </a:r>
          </a:p>
          <a:p>
            <a:pPr>
              <a:lnSpc>
                <a:spcPct val="100000"/>
              </a:lnSpc>
            </a:pPr>
            <a:r>
              <a:rPr lang="en-US" sz="2400" dirty="0"/>
              <a:t>Set of rules defining how an html element will be “presented” in the browser.</a:t>
            </a:r>
          </a:p>
          <a:p>
            <a:pPr>
              <a:lnSpc>
                <a:spcPct val="100000"/>
              </a:lnSpc>
            </a:pPr>
            <a:r>
              <a:rPr lang="en-US" sz="2400" dirty="0"/>
              <a:t>It is designed to enable the separation of presentation and content, including layout, colors, and fonts.</a:t>
            </a:r>
          </a:p>
          <a:p>
            <a:pPr>
              <a:lnSpc>
                <a:spcPct val="100000"/>
              </a:lnSpc>
            </a:pPr>
            <a:r>
              <a:rPr lang="en-US" sz="2400" dirty="0"/>
              <a:t>CSS file to be cached to improve the page load speed between the pages that share the file and its formatting. </a:t>
            </a:r>
          </a:p>
          <a:p>
            <a:pPr>
              <a:lnSpc>
                <a:spcPct val="100000"/>
              </a:lnSpc>
            </a:pPr>
            <a:r>
              <a:rPr lang="en-US" sz="2400" dirty="0"/>
              <a:t>Things you can change with CSS – colors, spacing, font, sizes, font size, borders, background, positions.</a:t>
            </a:r>
          </a:p>
        </p:txBody>
      </p:sp>
      <p:pic>
        <p:nvPicPr>
          <p:cNvPr id="4" name="Picture 4" descr="Download HTML5 Logo PNG, Free Transparent HTML5 Images - Free Transparent  PNG Logos">
            <a:extLst>
              <a:ext uri="{FF2B5EF4-FFF2-40B4-BE49-F238E27FC236}">
                <a16:creationId xmlns:a16="http://schemas.microsoft.com/office/drawing/2014/main" id="{8C006029-4ECB-184F-B8BD-C9606EDF0D4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706" r="34542"/>
          <a:stretch/>
        </p:blipFill>
        <p:spPr bwMode="auto">
          <a:xfrm>
            <a:off x="10577184" y="4574917"/>
            <a:ext cx="1423590" cy="16931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0344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JavaScript</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8/17/2022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Heart Disease Risk Level Predictor</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9</a:t>
            </a:fld>
            <a:endParaRPr lang="en-US" dirty="0"/>
          </a:p>
        </p:txBody>
      </p:sp>
      <p:sp>
        <p:nvSpPr>
          <p:cNvPr id="12" name="Content Placeholder 3">
            <a:extLst>
              <a:ext uri="{FF2B5EF4-FFF2-40B4-BE49-F238E27FC236}">
                <a16:creationId xmlns:a16="http://schemas.microsoft.com/office/drawing/2014/main" id="{034236C3-D99C-25D6-40ED-60CAAD22703F}"/>
              </a:ext>
            </a:extLst>
          </p:cNvPr>
          <p:cNvSpPr>
            <a:spLocks noGrp="1"/>
          </p:cNvSpPr>
          <p:nvPr>
            <p:ph idx="1"/>
          </p:nvPr>
        </p:nvSpPr>
        <p:spPr>
          <a:xfrm>
            <a:off x="1165352" y="1706562"/>
            <a:ext cx="11026647" cy="4649787"/>
          </a:xfrm>
        </p:spPr>
        <p:txBody>
          <a:bodyPr vert="horz" lIns="91440" tIns="45720" rIns="91440" bIns="45720" rtlCol="0" anchor="t">
            <a:normAutofit/>
          </a:bodyPr>
          <a:lstStyle/>
          <a:p>
            <a:pPr marL="457200" indent="-457200">
              <a:buFont typeface="Arial" panose="020B0604020202020204" pitchFamily="34" charset="0"/>
              <a:buChar char="•"/>
            </a:pPr>
            <a:r>
              <a:rPr lang="en-IN" sz="2800" dirty="0">
                <a:cs typeface="Times New Roman" pitchFamily="18" charset="0"/>
              </a:rPr>
              <a:t>JavaScript was developed by Netspace in 1995.</a:t>
            </a:r>
          </a:p>
          <a:p>
            <a:pPr marL="457200" indent="-457200">
              <a:buFont typeface="Arial" panose="020B0604020202020204" pitchFamily="34" charset="0"/>
              <a:buChar char="•"/>
            </a:pPr>
            <a:r>
              <a:rPr lang="en-IN" sz="2800" dirty="0">
                <a:cs typeface="Times New Roman" pitchFamily="18" charset="0"/>
              </a:rPr>
              <a:t>It was originally called </a:t>
            </a:r>
            <a:r>
              <a:rPr lang="en-IN" sz="2800" dirty="0" err="1">
                <a:cs typeface="Times New Roman" pitchFamily="18" charset="0"/>
              </a:rPr>
              <a:t>LiveScript</a:t>
            </a:r>
            <a:r>
              <a:rPr lang="en-IN" sz="2800" dirty="0">
                <a:cs typeface="Times New Roman" pitchFamily="18" charset="0"/>
              </a:rPr>
              <a:t>.</a:t>
            </a:r>
          </a:p>
          <a:p>
            <a:pPr marL="457200" indent="-457200">
              <a:buFont typeface="Arial" panose="020B0604020202020204" pitchFamily="34" charset="0"/>
              <a:buChar char="•"/>
            </a:pPr>
            <a:r>
              <a:rPr lang="en-IN" sz="2800" dirty="0">
                <a:cs typeface="Times New Roman" pitchFamily="18" charset="0"/>
              </a:rPr>
              <a:t>Classic JavaScript is a client-side language used to add interactivity your web-pages.</a:t>
            </a:r>
          </a:p>
          <a:p>
            <a:pPr marL="457200" indent="-457200">
              <a:buFont typeface="Arial" panose="020B0604020202020204" pitchFamily="34" charset="0"/>
              <a:buChar char="•"/>
            </a:pPr>
            <a:r>
              <a:rPr lang="en-US" sz="2800" b="1" dirty="0">
                <a:cs typeface="Times New Roman" pitchFamily="18" charset="0"/>
              </a:rPr>
              <a:t>JavaScript</a:t>
            </a:r>
            <a:r>
              <a:rPr lang="en-US" sz="2800" dirty="0">
                <a:cs typeface="Times New Roman" pitchFamily="18" charset="0"/>
              </a:rPr>
              <a:t>  is used to program the behavior of web pages.</a:t>
            </a:r>
            <a:endParaRPr lang="en-IN" dirty="0">
              <a:cs typeface="Times New Roman" pitchFamily="18" charset="0"/>
            </a:endParaRPr>
          </a:p>
          <a:p>
            <a:pPr marL="457200" indent="-457200">
              <a:buFont typeface="Arial" panose="020B0604020202020204" pitchFamily="34" charset="0"/>
              <a:buChar char="•"/>
            </a:pPr>
            <a:r>
              <a:rPr lang="en-US" sz="2800" dirty="0">
                <a:cs typeface="Times New Roman" pitchFamily="18" charset="0"/>
              </a:rPr>
              <a:t>It is used when a webpage is to be made dynamic and add special effects on pages like rollover, roll out and many types of graphics.</a:t>
            </a:r>
          </a:p>
        </p:txBody>
      </p:sp>
      <p:pic>
        <p:nvPicPr>
          <p:cNvPr id="4" name="Picture 4" descr="Download HTML5 Logo PNG, Free Transparent HTML5 Images - Free Transparent  PNG Logos">
            <a:extLst>
              <a:ext uri="{FF2B5EF4-FFF2-40B4-BE49-F238E27FC236}">
                <a16:creationId xmlns:a16="http://schemas.microsoft.com/office/drawing/2014/main" id="{C6DCFBCA-9DE7-7A9D-8BA8-D5EE32EB46A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660"/>
          <a:stretch/>
        </p:blipFill>
        <p:spPr bwMode="auto">
          <a:xfrm>
            <a:off x="10330928" y="5171746"/>
            <a:ext cx="949603" cy="13052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7184505"/>
      </p:ext>
    </p:extLst>
  </p:cSld>
  <p:clrMapOvr>
    <a:masterClrMapping/>
  </p:clrMapOvr>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iversal Color Block_Win32_AP_v2" id="{3EA4D81A-EBDE-431D-8B15-A5A6F500D5A4}" vid="{8EBF5489-0BE1-418D-A69C-2193D304C7E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D5BAB77-79E1-4739-AA51-10C9079186D6}">
  <ds:schemaRefs>
    <ds:schemaRef ds:uri="http://schemas.microsoft.com/office/2006/metadata/properties"/>
    <ds:schemaRef ds:uri="http://purl.org/dc/elements/1.1/"/>
    <ds:schemaRef ds:uri="http://www.w3.org/XML/1998/namespace"/>
    <ds:schemaRef ds:uri="http://schemas.microsoft.com/office/infopath/2007/PartnerControls"/>
    <ds:schemaRef ds:uri="http://schemas.microsoft.com/office/2006/documentManagement/types"/>
    <ds:schemaRef ds:uri="71af3243-3dd4-4a8d-8c0d-dd76da1f02a5"/>
    <ds:schemaRef ds:uri="http://schemas.microsoft.com/sharepoint/v3"/>
    <ds:schemaRef ds:uri="230e9df3-be65-4c73-a93b-d1236ebd677e"/>
    <ds:schemaRef ds:uri="16c05727-aa75-4e4a-9b5f-8a80a1165891"/>
    <ds:schemaRef ds:uri="http://schemas.openxmlformats.org/package/2006/metadata/core-properties"/>
    <ds:schemaRef ds:uri="http://purl.org/dc/dcmitype/"/>
    <ds:schemaRef ds:uri="http://purl.org/dc/terms/"/>
  </ds:schemaRefs>
</ds:datastoreItem>
</file>

<file path=customXml/itemProps2.xml><?xml version="1.0" encoding="utf-8"?>
<ds:datastoreItem xmlns:ds="http://schemas.openxmlformats.org/officeDocument/2006/customXml" ds:itemID="{4A615295-94F6-4CE2-A1B1-6B7E1DAA5A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334180-0405-413B-834A-44FA9E05ADB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Universal presentation</Template>
  <TotalTime>544</TotalTime>
  <Words>2089</Words>
  <Application>Microsoft Office PowerPoint</Application>
  <PresentationFormat>Widescreen</PresentationFormat>
  <Paragraphs>258</Paragraphs>
  <Slides>30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Tenorite</vt:lpstr>
      <vt:lpstr>Times New Roman</vt:lpstr>
      <vt:lpstr>Office Theme</vt:lpstr>
      <vt:lpstr>Heart Disease Risk Level Predictor</vt:lpstr>
      <vt:lpstr>PowerPoint Presentation</vt:lpstr>
      <vt:lpstr>Contents</vt:lpstr>
      <vt:lpstr>Introduction</vt:lpstr>
      <vt:lpstr>SOFTWARE TOOLS &amp; APPLICATIONS</vt:lpstr>
      <vt:lpstr>Frontend Software Technologies</vt:lpstr>
      <vt:lpstr>HTML (Hyper Text Markup Language)</vt:lpstr>
      <vt:lpstr>CSS (Cascading Style Sheet)</vt:lpstr>
      <vt:lpstr>JavaScript</vt:lpstr>
      <vt:lpstr>Bootstrap</vt:lpstr>
      <vt:lpstr>GitHub</vt:lpstr>
      <vt:lpstr>Google Chrome</vt:lpstr>
      <vt:lpstr>Backend Software Technologies</vt:lpstr>
      <vt:lpstr>Visual Studio Code</vt:lpstr>
      <vt:lpstr>Python</vt:lpstr>
      <vt:lpstr>Jupyter Notebook</vt:lpstr>
      <vt:lpstr>Machine Learning</vt:lpstr>
      <vt:lpstr>Flask</vt:lpstr>
      <vt:lpstr>Libraries &amp; Module for Algorithm Development Using Python</vt:lpstr>
      <vt:lpstr>STEPS FOR RISK PREDICTION</vt:lpstr>
      <vt:lpstr>Frontend Working and Building</vt:lpstr>
      <vt:lpstr>Backend Working and Building</vt:lpstr>
      <vt:lpstr>DATASET AND FEATURES </vt:lpstr>
      <vt:lpstr>Website Homepage User Interface </vt:lpstr>
      <vt:lpstr>Website Patient Details UI</vt:lpstr>
      <vt:lpstr>Website Patient Result UI</vt:lpstr>
      <vt:lpstr>References</vt:lpstr>
      <vt:lpstr>Conclusion</vt:lpstr>
      <vt:lpstr>Future Scope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Bluetooth Controlled  4 D.O.F. ROBOTIC ARM</dc:title>
  <dc:creator>Shivansh Sagar</dc:creator>
  <cp:lastModifiedBy>Shivansh Sagar</cp:lastModifiedBy>
  <cp:revision>92</cp:revision>
  <dcterms:created xsi:type="dcterms:W3CDTF">2022-07-03T16:05:55Z</dcterms:created>
  <dcterms:modified xsi:type="dcterms:W3CDTF">2022-08-17T04:45:44Z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